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6" r:id="rId2"/>
    <p:sldId id="373" r:id="rId3"/>
    <p:sldId id="306" r:id="rId4"/>
    <p:sldId id="321" r:id="rId5"/>
    <p:sldId id="322" r:id="rId6"/>
    <p:sldId id="331" r:id="rId7"/>
    <p:sldId id="313" r:id="rId8"/>
    <p:sldId id="314" r:id="rId9"/>
    <p:sldId id="316" r:id="rId10"/>
    <p:sldId id="317" r:id="rId11"/>
    <p:sldId id="332" r:id="rId12"/>
    <p:sldId id="326" r:id="rId13"/>
    <p:sldId id="315" r:id="rId14"/>
    <p:sldId id="372" r:id="rId15"/>
    <p:sldId id="323" r:id="rId16"/>
    <p:sldId id="301" r:id="rId17"/>
    <p:sldId id="324" r:id="rId18"/>
    <p:sldId id="300" r:id="rId19"/>
    <p:sldId id="325" r:id="rId20"/>
    <p:sldId id="302" r:id="rId21"/>
    <p:sldId id="319" r:id="rId22"/>
    <p:sldId id="320" r:id="rId23"/>
    <p:sldId id="340" r:id="rId24"/>
    <p:sldId id="335" r:id="rId25"/>
    <p:sldId id="336" r:id="rId26"/>
    <p:sldId id="356" r:id="rId27"/>
    <p:sldId id="338" r:id="rId28"/>
    <p:sldId id="357" r:id="rId29"/>
    <p:sldId id="355" r:id="rId30"/>
    <p:sldId id="358" r:id="rId31"/>
    <p:sldId id="371" r:id="rId32"/>
    <p:sldId id="360" r:id="rId33"/>
    <p:sldId id="361" r:id="rId34"/>
    <p:sldId id="363" r:id="rId35"/>
    <p:sldId id="344" r:id="rId36"/>
    <p:sldId id="343" r:id="rId37"/>
    <p:sldId id="345" r:id="rId38"/>
    <p:sldId id="346" r:id="rId39"/>
    <p:sldId id="375" r:id="rId40"/>
    <p:sldId id="370" r:id="rId41"/>
    <p:sldId id="366" r:id="rId42"/>
    <p:sldId id="367" r:id="rId43"/>
    <p:sldId id="376" r:id="rId44"/>
    <p:sldId id="374" r:id="rId45"/>
    <p:sldId id="368"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455" autoAdjust="0"/>
  </p:normalViewPr>
  <p:slideViewPr>
    <p:cSldViewPr snapToGrid="0">
      <p:cViewPr varScale="1">
        <p:scale>
          <a:sx n="112" d="100"/>
          <a:sy n="112" d="100"/>
        </p:scale>
        <p:origin x="43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BEF209-05EA-4516-BC2E-7F1337DE7389}"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pt-BR"/>
        </a:p>
      </dgm:t>
    </dgm:pt>
    <dgm:pt modelId="{2F986E80-DE77-4A10-A93F-42DFC16A50BE}">
      <dgm:prSet phldrT="[Texto]"/>
      <dgm:spPr/>
      <dgm:t>
        <a:bodyPr/>
        <a:lstStyle/>
        <a:p>
          <a:r>
            <a:rPr lang="en-US" dirty="0"/>
            <a:t>Pre-processing</a:t>
          </a:r>
          <a:endParaRPr lang="pt-BR" dirty="0"/>
        </a:p>
      </dgm:t>
    </dgm:pt>
    <dgm:pt modelId="{D358267C-80E6-49D1-B638-9E8134D69655}" type="parTrans" cxnId="{4CCD7876-EF6F-4141-8890-2EEA31B75CF7}">
      <dgm:prSet/>
      <dgm:spPr/>
      <dgm:t>
        <a:bodyPr/>
        <a:lstStyle/>
        <a:p>
          <a:endParaRPr lang="pt-BR"/>
        </a:p>
      </dgm:t>
    </dgm:pt>
    <dgm:pt modelId="{372F15A5-0A29-4A44-9A1A-34FFDAD2936B}" type="sibTrans" cxnId="{4CCD7876-EF6F-4141-8890-2EEA31B75CF7}">
      <dgm:prSet/>
      <dgm:spPr/>
      <dgm:t>
        <a:bodyPr/>
        <a:lstStyle/>
        <a:p>
          <a:endParaRPr lang="pt-BR"/>
        </a:p>
      </dgm:t>
    </dgm:pt>
    <dgm:pt modelId="{F88BF234-695D-449F-870A-F36BFB30682E}">
      <dgm:prSet phldrT="[Texto]"/>
      <dgm:spPr/>
      <dgm:t>
        <a:bodyPr/>
        <a:lstStyle/>
        <a:p>
          <a:r>
            <a:rPr lang="en-US" dirty="0"/>
            <a:t>from raw </a:t>
          </a:r>
          <a:r>
            <a:rPr lang="en-US" dirty="0" smtClean="0"/>
            <a:t>sequence </a:t>
          </a:r>
          <a:r>
            <a:rPr lang="en-US" dirty="0"/>
            <a:t>reads (FASTQ files) to </a:t>
          </a:r>
          <a:r>
            <a:rPr lang="en-US" dirty="0" smtClean="0"/>
            <a:t>aligned </a:t>
          </a:r>
          <a:r>
            <a:rPr lang="en-US" dirty="0"/>
            <a:t>reads (BAM files)</a:t>
          </a:r>
          <a:endParaRPr lang="pt-BR" dirty="0"/>
        </a:p>
      </dgm:t>
    </dgm:pt>
    <dgm:pt modelId="{356DE681-6B88-4D90-AA3B-8E4129E71170}" type="parTrans" cxnId="{0E9E5785-BFD0-4E53-A17A-B17B4CC5B272}">
      <dgm:prSet/>
      <dgm:spPr/>
      <dgm:t>
        <a:bodyPr/>
        <a:lstStyle/>
        <a:p>
          <a:endParaRPr lang="pt-BR"/>
        </a:p>
      </dgm:t>
    </dgm:pt>
    <dgm:pt modelId="{B3E4D287-23F8-4DF5-AD09-232785C35354}" type="sibTrans" cxnId="{0E9E5785-BFD0-4E53-A17A-B17B4CC5B272}">
      <dgm:prSet/>
      <dgm:spPr/>
      <dgm:t>
        <a:bodyPr/>
        <a:lstStyle/>
        <a:p>
          <a:endParaRPr lang="pt-BR"/>
        </a:p>
      </dgm:t>
    </dgm:pt>
    <dgm:pt modelId="{F7C004FC-578B-425B-96BA-9028C24A005A}">
      <dgm:prSet phldrT="[Texto]"/>
      <dgm:spPr/>
      <dgm:t>
        <a:bodyPr/>
        <a:lstStyle/>
        <a:p>
          <a:r>
            <a:rPr lang="en-US" dirty="0"/>
            <a:t>Variant discovery</a:t>
          </a:r>
          <a:endParaRPr lang="pt-BR" dirty="0"/>
        </a:p>
      </dgm:t>
    </dgm:pt>
    <dgm:pt modelId="{61B68A01-EB80-47E5-8D45-2173F1B0175D}" type="parTrans" cxnId="{3B61BBD3-85A4-4EED-B978-1E9590C4F45E}">
      <dgm:prSet/>
      <dgm:spPr/>
      <dgm:t>
        <a:bodyPr/>
        <a:lstStyle/>
        <a:p>
          <a:endParaRPr lang="pt-BR"/>
        </a:p>
      </dgm:t>
    </dgm:pt>
    <dgm:pt modelId="{24FE966B-D871-48F5-8F72-739E31B742F7}" type="sibTrans" cxnId="{3B61BBD3-85A4-4EED-B978-1E9590C4F45E}">
      <dgm:prSet/>
      <dgm:spPr/>
      <dgm:t>
        <a:bodyPr/>
        <a:lstStyle/>
        <a:p>
          <a:endParaRPr lang="pt-BR"/>
        </a:p>
      </dgm:t>
    </dgm:pt>
    <dgm:pt modelId="{D8B6DF31-EADC-404B-BA75-46C352859F99}">
      <dgm:prSet phldrT="[Texto]"/>
      <dgm:spPr/>
      <dgm:t>
        <a:bodyPr/>
        <a:lstStyle/>
        <a:p>
          <a:r>
            <a:rPr lang="en-US" dirty="0"/>
            <a:t>from </a:t>
          </a:r>
          <a:r>
            <a:rPr lang="en-US" dirty="0" smtClean="0"/>
            <a:t>aligned reads </a:t>
          </a:r>
          <a:r>
            <a:rPr lang="en-US" dirty="0"/>
            <a:t>(BAM files) to variants (VCF files)</a:t>
          </a:r>
          <a:endParaRPr lang="pt-BR" dirty="0"/>
        </a:p>
      </dgm:t>
    </dgm:pt>
    <dgm:pt modelId="{90A1A942-AB37-4DAB-B972-D250E73F2B76}" type="parTrans" cxnId="{9AB83559-6921-462A-AF98-4D8277F386BF}">
      <dgm:prSet/>
      <dgm:spPr/>
      <dgm:t>
        <a:bodyPr/>
        <a:lstStyle/>
        <a:p>
          <a:endParaRPr lang="pt-BR"/>
        </a:p>
      </dgm:t>
    </dgm:pt>
    <dgm:pt modelId="{BAB63C84-85A7-431D-B2AF-AB7F35CCE6F4}" type="sibTrans" cxnId="{9AB83559-6921-462A-AF98-4D8277F386BF}">
      <dgm:prSet/>
      <dgm:spPr/>
      <dgm:t>
        <a:bodyPr/>
        <a:lstStyle/>
        <a:p>
          <a:endParaRPr lang="pt-BR"/>
        </a:p>
      </dgm:t>
    </dgm:pt>
    <dgm:pt modelId="{346AF14A-91FF-492F-993E-344A178C6C1A}">
      <dgm:prSet phldrT="[Texto]"/>
      <dgm:spPr/>
      <dgm:t>
        <a:bodyPr/>
        <a:lstStyle/>
        <a:p>
          <a:r>
            <a:rPr lang="en-US" dirty="0"/>
            <a:t>Refinement and </a:t>
          </a:r>
          <a:r>
            <a:rPr lang="en-US" dirty="0" smtClean="0"/>
            <a:t>evaluation </a:t>
          </a:r>
          <a:endParaRPr lang="pt-BR" dirty="0"/>
        </a:p>
      </dgm:t>
    </dgm:pt>
    <dgm:pt modelId="{569C5AE3-55C3-4D00-9E6D-7086B8DEBF9C}" type="parTrans" cxnId="{A13C9306-DD62-4C30-8CB5-A8062F053835}">
      <dgm:prSet/>
      <dgm:spPr/>
      <dgm:t>
        <a:bodyPr/>
        <a:lstStyle/>
        <a:p>
          <a:endParaRPr lang="pt-BR"/>
        </a:p>
      </dgm:t>
    </dgm:pt>
    <dgm:pt modelId="{8EEB2A46-2536-40B4-9C3F-2474ABB95428}" type="sibTrans" cxnId="{A13C9306-DD62-4C30-8CB5-A8062F053835}">
      <dgm:prSet/>
      <dgm:spPr/>
      <dgm:t>
        <a:bodyPr/>
        <a:lstStyle/>
        <a:p>
          <a:endParaRPr lang="pt-BR"/>
        </a:p>
      </dgm:t>
    </dgm:pt>
    <dgm:pt modelId="{C09D88C3-A5F3-4542-86FF-C7C8578F5BE9}">
      <dgm:prSet phldrT="[Texto]"/>
      <dgm:spPr/>
      <dgm:t>
        <a:bodyPr/>
        <a:lstStyle/>
        <a:p>
          <a:r>
            <a:rPr lang="en-US" dirty="0" smtClean="0"/>
            <a:t>Variant filtering, genotype </a:t>
          </a:r>
          <a:r>
            <a:rPr lang="en-US" dirty="0"/>
            <a:t>refinement, functional </a:t>
          </a:r>
          <a:r>
            <a:rPr lang="en-US" dirty="0" smtClean="0"/>
            <a:t>annotation</a:t>
          </a:r>
          <a:endParaRPr lang="pt-BR" dirty="0"/>
        </a:p>
      </dgm:t>
    </dgm:pt>
    <dgm:pt modelId="{02C8C066-F04D-45FD-B035-830F3F1D067F}" type="parTrans" cxnId="{5A1EF7E3-421C-45CB-A9A3-CC7A171D562B}">
      <dgm:prSet/>
      <dgm:spPr/>
      <dgm:t>
        <a:bodyPr/>
        <a:lstStyle/>
        <a:p>
          <a:endParaRPr lang="pt-BR"/>
        </a:p>
      </dgm:t>
    </dgm:pt>
    <dgm:pt modelId="{E68C5F0C-12E6-4A23-B092-C3C6DB75F04B}" type="sibTrans" cxnId="{5A1EF7E3-421C-45CB-A9A3-CC7A171D562B}">
      <dgm:prSet/>
      <dgm:spPr/>
      <dgm:t>
        <a:bodyPr/>
        <a:lstStyle/>
        <a:p>
          <a:endParaRPr lang="pt-BR"/>
        </a:p>
      </dgm:t>
    </dgm:pt>
    <dgm:pt modelId="{14CA2FF6-67FD-4503-BF9E-1591BFEFF21D}" type="pres">
      <dgm:prSet presAssocID="{16BEF209-05EA-4516-BC2E-7F1337DE7389}" presName="linearFlow" presStyleCnt="0">
        <dgm:presLayoutVars>
          <dgm:dir/>
          <dgm:animLvl val="lvl"/>
          <dgm:resizeHandles val="exact"/>
        </dgm:presLayoutVars>
      </dgm:prSet>
      <dgm:spPr/>
      <dgm:t>
        <a:bodyPr/>
        <a:lstStyle/>
        <a:p>
          <a:endParaRPr lang="pt-BR"/>
        </a:p>
      </dgm:t>
    </dgm:pt>
    <dgm:pt modelId="{96678F45-C0C2-4853-A982-D45B75C1B025}" type="pres">
      <dgm:prSet presAssocID="{2F986E80-DE77-4A10-A93F-42DFC16A50BE}" presName="composite" presStyleCnt="0"/>
      <dgm:spPr/>
    </dgm:pt>
    <dgm:pt modelId="{1C89B278-365A-475E-81D2-63EC8D6C241A}" type="pres">
      <dgm:prSet presAssocID="{2F986E80-DE77-4A10-A93F-42DFC16A50BE}" presName="parTx" presStyleLbl="node1" presStyleIdx="0" presStyleCnt="3">
        <dgm:presLayoutVars>
          <dgm:chMax val="0"/>
          <dgm:chPref val="0"/>
          <dgm:bulletEnabled val="1"/>
        </dgm:presLayoutVars>
      </dgm:prSet>
      <dgm:spPr/>
      <dgm:t>
        <a:bodyPr/>
        <a:lstStyle/>
        <a:p>
          <a:endParaRPr lang="pt-BR"/>
        </a:p>
      </dgm:t>
    </dgm:pt>
    <dgm:pt modelId="{5F6F39C3-FD42-4400-9BDA-16BBFA242FEA}" type="pres">
      <dgm:prSet presAssocID="{2F986E80-DE77-4A10-A93F-42DFC16A50BE}" presName="parSh" presStyleLbl="node1" presStyleIdx="0" presStyleCnt="3"/>
      <dgm:spPr/>
      <dgm:t>
        <a:bodyPr/>
        <a:lstStyle/>
        <a:p>
          <a:endParaRPr lang="pt-BR"/>
        </a:p>
      </dgm:t>
    </dgm:pt>
    <dgm:pt modelId="{8EAC9899-2EA7-44F1-BA24-BBE7FE04E2AB}" type="pres">
      <dgm:prSet presAssocID="{2F986E80-DE77-4A10-A93F-42DFC16A50BE}" presName="desTx" presStyleLbl="fgAcc1" presStyleIdx="0" presStyleCnt="3">
        <dgm:presLayoutVars>
          <dgm:bulletEnabled val="1"/>
        </dgm:presLayoutVars>
      </dgm:prSet>
      <dgm:spPr/>
      <dgm:t>
        <a:bodyPr/>
        <a:lstStyle/>
        <a:p>
          <a:endParaRPr lang="pt-BR"/>
        </a:p>
      </dgm:t>
    </dgm:pt>
    <dgm:pt modelId="{A578109D-8E39-4463-A7FE-BC3B941011A3}" type="pres">
      <dgm:prSet presAssocID="{372F15A5-0A29-4A44-9A1A-34FFDAD2936B}" presName="sibTrans" presStyleLbl="sibTrans2D1" presStyleIdx="0" presStyleCnt="2"/>
      <dgm:spPr/>
      <dgm:t>
        <a:bodyPr/>
        <a:lstStyle/>
        <a:p>
          <a:endParaRPr lang="pt-BR"/>
        </a:p>
      </dgm:t>
    </dgm:pt>
    <dgm:pt modelId="{18CC5FC6-4556-42A6-A8E5-00E5AAF4329B}" type="pres">
      <dgm:prSet presAssocID="{372F15A5-0A29-4A44-9A1A-34FFDAD2936B}" presName="connTx" presStyleLbl="sibTrans2D1" presStyleIdx="0" presStyleCnt="2"/>
      <dgm:spPr/>
      <dgm:t>
        <a:bodyPr/>
        <a:lstStyle/>
        <a:p>
          <a:endParaRPr lang="pt-BR"/>
        </a:p>
      </dgm:t>
    </dgm:pt>
    <dgm:pt modelId="{ACA6F066-B912-4AF0-854C-1E03627E11F2}" type="pres">
      <dgm:prSet presAssocID="{F7C004FC-578B-425B-96BA-9028C24A005A}" presName="composite" presStyleCnt="0"/>
      <dgm:spPr/>
    </dgm:pt>
    <dgm:pt modelId="{CA88C436-A7F3-417C-88B4-1014FDF9A741}" type="pres">
      <dgm:prSet presAssocID="{F7C004FC-578B-425B-96BA-9028C24A005A}" presName="parTx" presStyleLbl="node1" presStyleIdx="0" presStyleCnt="3">
        <dgm:presLayoutVars>
          <dgm:chMax val="0"/>
          <dgm:chPref val="0"/>
          <dgm:bulletEnabled val="1"/>
        </dgm:presLayoutVars>
      </dgm:prSet>
      <dgm:spPr/>
      <dgm:t>
        <a:bodyPr/>
        <a:lstStyle/>
        <a:p>
          <a:endParaRPr lang="pt-BR"/>
        </a:p>
      </dgm:t>
    </dgm:pt>
    <dgm:pt modelId="{C3CEC98C-0A9D-402E-B796-E8B97146E329}" type="pres">
      <dgm:prSet presAssocID="{F7C004FC-578B-425B-96BA-9028C24A005A}" presName="parSh" presStyleLbl="node1" presStyleIdx="1" presStyleCnt="3" custLinFactNeighborX="-14213"/>
      <dgm:spPr/>
      <dgm:t>
        <a:bodyPr/>
        <a:lstStyle/>
        <a:p>
          <a:endParaRPr lang="pt-BR"/>
        </a:p>
      </dgm:t>
    </dgm:pt>
    <dgm:pt modelId="{6C01EAAF-D52C-42B7-B702-FB52C638BFB3}" type="pres">
      <dgm:prSet presAssocID="{F7C004FC-578B-425B-96BA-9028C24A005A}" presName="desTx" presStyleLbl="fgAcc1" presStyleIdx="1" presStyleCnt="3" custLinFactNeighborX="-14213">
        <dgm:presLayoutVars>
          <dgm:bulletEnabled val="1"/>
        </dgm:presLayoutVars>
      </dgm:prSet>
      <dgm:spPr/>
      <dgm:t>
        <a:bodyPr/>
        <a:lstStyle/>
        <a:p>
          <a:endParaRPr lang="pt-BR"/>
        </a:p>
      </dgm:t>
    </dgm:pt>
    <dgm:pt modelId="{D4C31786-7091-4B31-A22F-4EBE688ACCDF}" type="pres">
      <dgm:prSet presAssocID="{24FE966B-D871-48F5-8F72-739E31B742F7}" presName="sibTrans" presStyleLbl="sibTrans2D1" presStyleIdx="1" presStyleCnt="2"/>
      <dgm:spPr/>
      <dgm:t>
        <a:bodyPr/>
        <a:lstStyle/>
        <a:p>
          <a:endParaRPr lang="pt-BR"/>
        </a:p>
      </dgm:t>
    </dgm:pt>
    <dgm:pt modelId="{CBD09130-F0B1-4887-A544-E21B74CE85DF}" type="pres">
      <dgm:prSet presAssocID="{24FE966B-D871-48F5-8F72-739E31B742F7}" presName="connTx" presStyleLbl="sibTrans2D1" presStyleIdx="1" presStyleCnt="2"/>
      <dgm:spPr/>
      <dgm:t>
        <a:bodyPr/>
        <a:lstStyle/>
        <a:p>
          <a:endParaRPr lang="pt-BR"/>
        </a:p>
      </dgm:t>
    </dgm:pt>
    <dgm:pt modelId="{6B5B2160-915A-444F-A9E6-77DE7513A590}" type="pres">
      <dgm:prSet presAssocID="{346AF14A-91FF-492F-993E-344A178C6C1A}" presName="composite" presStyleCnt="0"/>
      <dgm:spPr/>
    </dgm:pt>
    <dgm:pt modelId="{90FD6048-F2FC-4A64-B69F-898CBFAE5151}" type="pres">
      <dgm:prSet presAssocID="{346AF14A-91FF-492F-993E-344A178C6C1A}" presName="parTx" presStyleLbl="node1" presStyleIdx="1" presStyleCnt="3">
        <dgm:presLayoutVars>
          <dgm:chMax val="0"/>
          <dgm:chPref val="0"/>
          <dgm:bulletEnabled val="1"/>
        </dgm:presLayoutVars>
      </dgm:prSet>
      <dgm:spPr/>
      <dgm:t>
        <a:bodyPr/>
        <a:lstStyle/>
        <a:p>
          <a:endParaRPr lang="pt-BR"/>
        </a:p>
      </dgm:t>
    </dgm:pt>
    <dgm:pt modelId="{F912F241-DB7F-4382-82F4-402140C960B6}" type="pres">
      <dgm:prSet presAssocID="{346AF14A-91FF-492F-993E-344A178C6C1A}" presName="parSh" presStyleLbl="node1" presStyleIdx="2" presStyleCnt="3" custLinFactNeighborX="-29497"/>
      <dgm:spPr/>
      <dgm:t>
        <a:bodyPr/>
        <a:lstStyle/>
        <a:p>
          <a:endParaRPr lang="pt-BR"/>
        </a:p>
      </dgm:t>
    </dgm:pt>
    <dgm:pt modelId="{0D33824F-92BC-4FC0-BB92-B9F1AE0A11E6}" type="pres">
      <dgm:prSet presAssocID="{346AF14A-91FF-492F-993E-344A178C6C1A}" presName="desTx" presStyleLbl="fgAcc1" presStyleIdx="2" presStyleCnt="3" custLinFactNeighborX="-29497">
        <dgm:presLayoutVars>
          <dgm:bulletEnabled val="1"/>
        </dgm:presLayoutVars>
      </dgm:prSet>
      <dgm:spPr/>
      <dgm:t>
        <a:bodyPr/>
        <a:lstStyle/>
        <a:p>
          <a:endParaRPr lang="pt-BR"/>
        </a:p>
      </dgm:t>
    </dgm:pt>
  </dgm:ptLst>
  <dgm:cxnLst>
    <dgm:cxn modelId="{1194026B-1867-4BA2-8209-52BE18FB9699}" type="presOf" srcId="{346AF14A-91FF-492F-993E-344A178C6C1A}" destId="{90FD6048-F2FC-4A64-B69F-898CBFAE5151}" srcOrd="0" destOrd="0" presId="urn:microsoft.com/office/officeart/2005/8/layout/process3"/>
    <dgm:cxn modelId="{9AB83559-6921-462A-AF98-4D8277F386BF}" srcId="{F7C004FC-578B-425B-96BA-9028C24A005A}" destId="{D8B6DF31-EADC-404B-BA75-46C352859F99}" srcOrd="0" destOrd="0" parTransId="{90A1A942-AB37-4DAB-B972-D250E73F2B76}" sibTransId="{BAB63C84-85A7-431D-B2AF-AB7F35CCE6F4}"/>
    <dgm:cxn modelId="{B768A154-A06F-4B39-B152-3E36FFB13B44}" type="presOf" srcId="{F88BF234-695D-449F-870A-F36BFB30682E}" destId="{8EAC9899-2EA7-44F1-BA24-BBE7FE04E2AB}" srcOrd="0" destOrd="0" presId="urn:microsoft.com/office/officeart/2005/8/layout/process3"/>
    <dgm:cxn modelId="{4CCD7876-EF6F-4141-8890-2EEA31B75CF7}" srcId="{16BEF209-05EA-4516-BC2E-7F1337DE7389}" destId="{2F986E80-DE77-4A10-A93F-42DFC16A50BE}" srcOrd="0" destOrd="0" parTransId="{D358267C-80E6-49D1-B638-9E8134D69655}" sibTransId="{372F15A5-0A29-4A44-9A1A-34FFDAD2936B}"/>
    <dgm:cxn modelId="{EECA9C51-4BE3-44AE-AC7C-3D0B6856C268}" type="presOf" srcId="{16BEF209-05EA-4516-BC2E-7F1337DE7389}" destId="{14CA2FF6-67FD-4503-BF9E-1591BFEFF21D}" srcOrd="0" destOrd="0" presId="urn:microsoft.com/office/officeart/2005/8/layout/process3"/>
    <dgm:cxn modelId="{0E9E5785-BFD0-4E53-A17A-B17B4CC5B272}" srcId="{2F986E80-DE77-4A10-A93F-42DFC16A50BE}" destId="{F88BF234-695D-449F-870A-F36BFB30682E}" srcOrd="0" destOrd="0" parTransId="{356DE681-6B88-4D90-AA3B-8E4129E71170}" sibTransId="{B3E4D287-23F8-4DF5-AD09-232785C35354}"/>
    <dgm:cxn modelId="{68544628-F310-4FAB-BD7F-CEA59F19D146}" type="presOf" srcId="{24FE966B-D871-48F5-8F72-739E31B742F7}" destId="{CBD09130-F0B1-4887-A544-E21B74CE85DF}" srcOrd="1" destOrd="0" presId="urn:microsoft.com/office/officeart/2005/8/layout/process3"/>
    <dgm:cxn modelId="{3B61BBD3-85A4-4EED-B978-1E9590C4F45E}" srcId="{16BEF209-05EA-4516-BC2E-7F1337DE7389}" destId="{F7C004FC-578B-425B-96BA-9028C24A005A}" srcOrd="1" destOrd="0" parTransId="{61B68A01-EB80-47E5-8D45-2173F1B0175D}" sibTransId="{24FE966B-D871-48F5-8F72-739E31B742F7}"/>
    <dgm:cxn modelId="{66A8A9C4-04CE-427A-A313-7D7CA0055B53}" type="presOf" srcId="{346AF14A-91FF-492F-993E-344A178C6C1A}" destId="{F912F241-DB7F-4382-82F4-402140C960B6}" srcOrd="1" destOrd="0" presId="urn:microsoft.com/office/officeart/2005/8/layout/process3"/>
    <dgm:cxn modelId="{2F6EDD34-FAFD-4782-9600-E026EF77F0CB}" type="presOf" srcId="{24FE966B-D871-48F5-8F72-739E31B742F7}" destId="{D4C31786-7091-4B31-A22F-4EBE688ACCDF}" srcOrd="0" destOrd="0" presId="urn:microsoft.com/office/officeart/2005/8/layout/process3"/>
    <dgm:cxn modelId="{BC01B7A6-BF70-4461-91FC-7C4ED2D32ADB}" type="presOf" srcId="{C09D88C3-A5F3-4542-86FF-C7C8578F5BE9}" destId="{0D33824F-92BC-4FC0-BB92-B9F1AE0A11E6}" srcOrd="0" destOrd="0" presId="urn:microsoft.com/office/officeart/2005/8/layout/process3"/>
    <dgm:cxn modelId="{205F044F-FACE-43EA-88C6-86561BE8374D}" type="presOf" srcId="{372F15A5-0A29-4A44-9A1A-34FFDAD2936B}" destId="{A578109D-8E39-4463-A7FE-BC3B941011A3}" srcOrd="0" destOrd="0" presId="urn:microsoft.com/office/officeart/2005/8/layout/process3"/>
    <dgm:cxn modelId="{39C70C38-468C-4116-8DF3-655440B532D0}" type="presOf" srcId="{D8B6DF31-EADC-404B-BA75-46C352859F99}" destId="{6C01EAAF-D52C-42B7-B702-FB52C638BFB3}" srcOrd="0" destOrd="0" presId="urn:microsoft.com/office/officeart/2005/8/layout/process3"/>
    <dgm:cxn modelId="{5A1EF7E3-421C-45CB-A9A3-CC7A171D562B}" srcId="{346AF14A-91FF-492F-993E-344A178C6C1A}" destId="{C09D88C3-A5F3-4542-86FF-C7C8578F5BE9}" srcOrd="0" destOrd="0" parTransId="{02C8C066-F04D-45FD-B035-830F3F1D067F}" sibTransId="{E68C5F0C-12E6-4A23-B092-C3C6DB75F04B}"/>
    <dgm:cxn modelId="{DCBDD153-7CD2-4A44-97D1-63A203E0B34F}" type="presOf" srcId="{2F986E80-DE77-4A10-A93F-42DFC16A50BE}" destId="{1C89B278-365A-475E-81D2-63EC8D6C241A}" srcOrd="0" destOrd="0" presId="urn:microsoft.com/office/officeart/2005/8/layout/process3"/>
    <dgm:cxn modelId="{0D08D76D-7619-448C-A3BD-6145D86097D5}" type="presOf" srcId="{F7C004FC-578B-425B-96BA-9028C24A005A}" destId="{C3CEC98C-0A9D-402E-B796-E8B97146E329}" srcOrd="1" destOrd="0" presId="urn:microsoft.com/office/officeart/2005/8/layout/process3"/>
    <dgm:cxn modelId="{72C3855C-CBF9-46AC-A6A6-6B47FCF6D45B}" type="presOf" srcId="{372F15A5-0A29-4A44-9A1A-34FFDAD2936B}" destId="{18CC5FC6-4556-42A6-A8E5-00E5AAF4329B}" srcOrd="1" destOrd="0" presId="urn:microsoft.com/office/officeart/2005/8/layout/process3"/>
    <dgm:cxn modelId="{2BBA4D33-FD66-4312-A58E-18347657D1EB}" type="presOf" srcId="{F7C004FC-578B-425B-96BA-9028C24A005A}" destId="{CA88C436-A7F3-417C-88B4-1014FDF9A741}" srcOrd="0" destOrd="0" presId="urn:microsoft.com/office/officeart/2005/8/layout/process3"/>
    <dgm:cxn modelId="{DD566927-6F00-42D7-A197-ADB174296ABF}" type="presOf" srcId="{2F986E80-DE77-4A10-A93F-42DFC16A50BE}" destId="{5F6F39C3-FD42-4400-9BDA-16BBFA242FEA}" srcOrd="1" destOrd="0" presId="urn:microsoft.com/office/officeart/2005/8/layout/process3"/>
    <dgm:cxn modelId="{A13C9306-DD62-4C30-8CB5-A8062F053835}" srcId="{16BEF209-05EA-4516-BC2E-7F1337DE7389}" destId="{346AF14A-91FF-492F-993E-344A178C6C1A}" srcOrd="2" destOrd="0" parTransId="{569C5AE3-55C3-4D00-9E6D-7086B8DEBF9C}" sibTransId="{8EEB2A46-2536-40B4-9C3F-2474ABB95428}"/>
    <dgm:cxn modelId="{FD137D2C-A31A-4499-BA9F-71C94EA58CF6}" type="presParOf" srcId="{14CA2FF6-67FD-4503-BF9E-1591BFEFF21D}" destId="{96678F45-C0C2-4853-A982-D45B75C1B025}" srcOrd="0" destOrd="0" presId="urn:microsoft.com/office/officeart/2005/8/layout/process3"/>
    <dgm:cxn modelId="{BB64BE61-F033-4FD6-9B81-B8F2BE440C7A}" type="presParOf" srcId="{96678F45-C0C2-4853-A982-D45B75C1B025}" destId="{1C89B278-365A-475E-81D2-63EC8D6C241A}" srcOrd="0" destOrd="0" presId="urn:microsoft.com/office/officeart/2005/8/layout/process3"/>
    <dgm:cxn modelId="{E84D79AB-C6C2-4D9D-A712-F3E0F8B2033B}" type="presParOf" srcId="{96678F45-C0C2-4853-A982-D45B75C1B025}" destId="{5F6F39C3-FD42-4400-9BDA-16BBFA242FEA}" srcOrd="1" destOrd="0" presId="urn:microsoft.com/office/officeart/2005/8/layout/process3"/>
    <dgm:cxn modelId="{C3FACE2D-045F-4DC0-BA5A-CD090B57A4DC}" type="presParOf" srcId="{96678F45-C0C2-4853-A982-D45B75C1B025}" destId="{8EAC9899-2EA7-44F1-BA24-BBE7FE04E2AB}" srcOrd="2" destOrd="0" presId="urn:microsoft.com/office/officeart/2005/8/layout/process3"/>
    <dgm:cxn modelId="{BE680B95-83E3-404E-AA92-BF62D688612A}" type="presParOf" srcId="{14CA2FF6-67FD-4503-BF9E-1591BFEFF21D}" destId="{A578109D-8E39-4463-A7FE-BC3B941011A3}" srcOrd="1" destOrd="0" presId="urn:microsoft.com/office/officeart/2005/8/layout/process3"/>
    <dgm:cxn modelId="{F1E8B0E0-1172-410D-8B68-F03AB06621F6}" type="presParOf" srcId="{A578109D-8E39-4463-A7FE-BC3B941011A3}" destId="{18CC5FC6-4556-42A6-A8E5-00E5AAF4329B}" srcOrd="0" destOrd="0" presId="urn:microsoft.com/office/officeart/2005/8/layout/process3"/>
    <dgm:cxn modelId="{8EF5CCAC-C988-4D74-A87F-4740C0FC9AE1}" type="presParOf" srcId="{14CA2FF6-67FD-4503-BF9E-1591BFEFF21D}" destId="{ACA6F066-B912-4AF0-854C-1E03627E11F2}" srcOrd="2" destOrd="0" presId="urn:microsoft.com/office/officeart/2005/8/layout/process3"/>
    <dgm:cxn modelId="{67331474-ED36-4606-A312-AF20B933F653}" type="presParOf" srcId="{ACA6F066-B912-4AF0-854C-1E03627E11F2}" destId="{CA88C436-A7F3-417C-88B4-1014FDF9A741}" srcOrd="0" destOrd="0" presId="urn:microsoft.com/office/officeart/2005/8/layout/process3"/>
    <dgm:cxn modelId="{244F1CAF-34EB-4BD7-885D-5F0833DB5422}" type="presParOf" srcId="{ACA6F066-B912-4AF0-854C-1E03627E11F2}" destId="{C3CEC98C-0A9D-402E-B796-E8B97146E329}" srcOrd="1" destOrd="0" presId="urn:microsoft.com/office/officeart/2005/8/layout/process3"/>
    <dgm:cxn modelId="{53002763-84CD-4C5C-AF4E-040C017C995B}" type="presParOf" srcId="{ACA6F066-B912-4AF0-854C-1E03627E11F2}" destId="{6C01EAAF-D52C-42B7-B702-FB52C638BFB3}" srcOrd="2" destOrd="0" presId="urn:microsoft.com/office/officeart/2005/8/layout/process3"/>
    <dgm:cxn modelId="{C638D86F-77D9-4C3D-8B7E-257C950D1FD5}" type="presParOf" srcId="{14CA2FF6-67FD-4503-BF9E-1591BFEFF21D}" destId="{D4C31786-7091-4B31-A22F-4EBE688ACCDF}" srcOrd="3" destOrd="0" presId="urn:microsoft.com/office/officeart/2005/8/layout/process3"/>
    <dgm:cxn modelId="{607BD1D1-DCD4-46EB-896B-8FF9B83529C2}" type="presParOf" srcId="{D4C31786-7091-4B31-A22F-4EBE688ACCDF}" destId="{CBD09130-F0B1-4887-A544-E21B74CE85DF}" srcOrd="0" destOrd="0" presId="urn:microsoft.com/office/officeart/2005/8/layout/process3"/>
    <dgm:cxn modelId="{45990034-8585-4AC1-B882-DEF6343F0C2B}" type="presParOf" srcId="{14CA2FF6-67FD-4503-BF9E-1591BFEFF21D}" destId="{6B5B2160-915A-444F-A9E6-77DE7513A590}" srcOrd="4" destOrd="0" presId="urn:microsoft.com/office/officeart/2005/8/layout/process3"/>
    <dgm:cxn modelId="{E9F048DF-DB4B-4A77-87E8-F0A3E64855E7}" type="presParOf" srcId="{6B5B2160-915A-444F-A9E6-77DE7513A590}" destId="{90FD6048-F2FC-4A64-B69F-898CBFAE5151}" srcOrd="0" destOrd="0" presId="urn:microsoft.com/office/officeart/2005/8/layout/process3"/>
    <dgm:cxn modelId="{671B2C6B-2DD2-4B5F-9A3C-151E92A398DB}" type="presParOf" srcId="{6B5B2160-915A-444F-A9E6-77DE7513A590}" destId="{F912F241-DB7F-4382-82F4-402140C960B6}" srcOrd="1" destOrd="0" presId="urn:microsoft.com/office/officeart/2005/8/layout/process3"/>
    <dgm:cxn modelId="{6705DA70-F979-42C7-8ADF-D6DBD0D9D5DA}" type="presParOf" srcId="{6B5B2160-915A-444F-A9E6-77DE7513A590}" destId="{0D33824F-92BC-4FC0-BB92-B9F1AE0A11E6}"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F39C3-FD42-4400-9BDA-16BBFA242FEA}">
      <dsp:nvSpPr>
        <dsp:cNvPr id="0" name=""/>
        <dsp:cNvSpPr/>
      </dsp:nvSpPr>
      <dsp:spPr>
        <a:xfrm>
          <a:off x="5042" y="696827"/>
          <a:ext cx="2292573" cy="133973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lvl="0" algn="l" defTabSz="1022350">
            <a:lnSpc>
              <a:spcPct val="90000"/>
            </a:lnSpc>
            <a:spcBef>
              <a:spcPct val="0"/>
            </a:spcBef>
            <a:spcAft>
              <a:spcPct val="35000"/>
            </a:spcAft>
          </a:pPr>
          <a:r>
            <a:rPr lang="en-US" sz="2300" kern="1200" dirty="0"/>
            <a:t>Pre-processing</a:t>
          </a:r>
          <a:endParaRPr lang="pt-BR" sz="2300" kern="1200" dirty="0"/>
        </a:p>
      </dsp:txBody>
      <dsp:txXfrm>
        <a:off x="5042" y="696827"/>
        <a:ext cx="2292573" cy="893157"/>
      </dsp:txXfrm>
    </dsp:sp>
    <dsp:sp modelId="{8EAC9899-2EA7-44F1-BA24-BBE7FE04E2AB}">
      <dsp:nvSpPr>
        <dsp:cNvPr id="0" name=""/>
        <dsp:cNvSpPr/>
      </dsp:nvSpPr>
      <dsp:spPr>
        <a:xfrm>
          <a:off x="474605" y="1589984"/>
          <a:ext cx="2292573" cy="24012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from raw </a:t>
          </a:r>
          <a:r>
            <a:rPr lang="en-US" sz="2300" kern="1200" dirty="0" smtClean="0"/>
            <a:t>sequence </a:t>
          </a:r>
          <a:r>
            <a:rPr lang="en-US" sz="2300" kern="1200" dirty="0"/>
            <a:t>reads (FASTQ files) to </a:t>
          </a:r>
          <a:r>
            <a:rPr lang="en-US" sz="2300" kern="1200" dirty="0" smtClean="0"/>
            <a:t>aligned </a:t>
          </a:r>
          <a:r>
            <a:rPr lang="en-US" sz="2300" kern="1200" dirty="0"/>
            <a:t>reads (BAM files)</a:t>
          </a:r>
          <a:endParaRPr lang="pt-BR" sz="2300" kern="1200" dirty="0"/>
        </a:p>
      </dsp:txBody>
      <dsp:txXfrm>
        <a:off x="541752" y="1657131"/>
        <a:ext cx="2158279" cy="2266906"/>
      </dsp:txXfrm>
    </dsp:sp>
    <dsp:sp modelId="{A578109D-8E39-4463-A7FE-BC3B941011A3}">
      <dsp:nvSpPr>
        <dsp:cNvPr id="0" name=""/>
        <dsp:cNvSpPr/>
      </dsp:nvSpPr>
      <dsp:spPr>
        <a:xfrm>
          <a:off x="2563700" y="858013"/>
          <a:ext cx="564100" cy="5707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pt-BR" sz="1800" kern="1200"/>
        </a:p>
      </dsp:txBody>
      <dsp:txXfrm>
        <a:off x="2563700" y="972170"/>
        <a:ext cx="394870" cy="342470"/>
      </dsp:txXfrm>
    </dsp:sp>
    <dsp:sp modelId="{C3CEC98C-0A9D-402E-B796-E8B97146E329}">
      <dsp:nvSpPr>
        <dsp:cNvPr id="0" name=""/>
        <dsp:cNvSpPr/>
      </dsp:nvSpPr>
      <dsp:spPr>
        <a:xfrm>
          <a:off x="3361954" y="696827"/>
          <a:ext cx="2292573" cy="133973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lvl="0" algn="l" defTabSz="1022350">
            <a:lnSpc>
              <a:spcPct val="90000"/>
            </a:lnSpc>
            <a:spcBef>
              <a:spcPct val="0"/>
            </a:spcBef>
            <a:spcAft>
              <a:spcPct val="35000"/>
            </a:spcAft>
          </a:pPr>
          <a:r>
            <a:rPr lang="en-US" sz="2300" kern="1200" dirty="0"/>
            <a:t>Variant discovery</a:t>
          </a:r>
          <a:endParaRPr lang="pt-BR" sz="2300" kern="1200" dirty="0"/>
        </a:p>
      </dsp:txBody>
      <dsp:txXfrm>
        <a:off x="3361954" y="696827"/>
        <a:ext cx="2292573" cy="893157"/>
      </dsp:txXfrm>
    </dsp:sp>
    <dsp:sp modelId="{6C01EAAF-D52C-42B7-B702-FB52C638BFB3}">
      <dsp:nvSpPr>
        <dsp:cNvPr id="0" name=""/>
        <dsp:cNvSpPr/>
      </dsp:nvSpPr>
      <dsp:spPr>
        <a:xfrm>
          <a:off x="3831518" y="1589984"/>
          <a:ext cx="2292573" cy="24012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from </a:t>
          </a:r>
          <a:r>
            <a:rPr lang="en-US" sz="2300" kern="1200" dirty="0" smtClean="0"/>
            <a:t>aligned reads </a:t>
          </a:r>
          <a:r>
            <a:rPr lang="en-US" sz="2300" kern="1200" dirty="0"/>
            <a:t>(BAM files) to variants (VCF files)</a:t>
          </a:r>
          <a:endParaRPr lang="pt-BR" sz="2300" kern="1200" dirty="0"/>
        </a:p>
      </dsp:txBody>
      <dsp:txXfrm>
        <a:off x="3898665" y="1657131"/>
        <a:ext cx="2158279" cy="2266906"/>
      </dsp:txXfrm>
    </dsp:sp>
    <dsp:sp modelId="{D4C31786-7091-4B31-A22F-4EBE688ACCDF}">
      <dsp:nvSpPr>
        <dsp:cNvPr id="0" name=""/>
        <dsp:cNvSpPr/>
      </dsp:nvSpPr>
      <dsp:spPr>
        <a:xfrm>
          <a:off x="5914474" y="858013"/>
          <a:ext cx="551086" cy="5707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pt-BR" sz="1800" kern="1200"/>
        </a:p>
      </dsp:txBody>
      <dsp:txXfrm>
        <a:off x="5914474" y="972170"/>
        <a:ext cx="385760" cy="342470"/>
      </dsp:txXfrm>
    </dsp:sp>
    <dsp:sp modelId="{F912F241-DB7F-4382-82F4-402140C960B6}">
      <dsp:nvSpPr>
        <dsp:cNvPr id="0" name=""/>
        <dsp:cNvSpPr/>
      </dsp:nvSpPr>
      <dsp:spPr>
        <a:xfrm>
          <a:off x="6694314" y="696827"/>
          <a:ext cx="2292573" cy="133973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lvl="0" algn="l" defTabSz="1022350">
            <a:lnSpc>
              <a:spcPct val="90000"/>
            </a:lnSpc>
            <a:spcBef>
              <a:spcPct val="0"/>
            </a:spcBef>
            <a:spcAft>
              <a:spcPct val="35000"/>
            </a:spcAft>
          </a:pPr>
          <a:r>
            <a:rPr lang="en-US" sz="2300" kern="1200" dirty="0"/>
            <a:t>Refinement and </a:t>
          </a:r>
          <a:r>
            <a:rPr lang="en-US" sz="2300" kern="1200" dirty="0" smtClean="0"/>
            <a:t>evaluation </a:t>
          </a:r>
          <a:endParaRPr lang="pt-BR" sz="2300" kern="1200" dirty="0"/>
        </a:p>
      </dsp:txBody>
      <dsp:txXfrm>
        <a:off x="6694314" y="696827"/>
        <a:ext cx="2292573" cy="893157"/>
      </dsp:txXfrm>
    </dsp:sp>
    <dsp:sp modelId="{0D33824F-92BC-4FC0-BB92-B9F1AE0A11E6}">
      <dsp:nvSpPr>
        <dsp:cNvPr id="0" name=""/>
        <dsp:cNvSpPr/>
      </dsp:nvSpPr>
      <dsp:spPr>
        <a:xfrm>
          <a:off x="7163877" y="1589984"/>
          <a:ext cx="2292573" cy="24012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dirty="0" smtClean="0"/>
            <a:t>Variant filtering, genotype </a:t>
          </a:r>
          <a:r>
            <a:rPr lang="en-US" sz="2300" kern="1200" dirty="0"/>
            <a:t>refinement, functional </a:t>
          </a:r>
          <a:r>
            <a:rPr lang="en-US" sz="2300" kern="1200" dirty="0" smtClean="0"/>
            <a:t>annotation</a:t>
          </a:r>
          <a:endParaRPr lang="pt-BR" sz="2300" kern="1200" dirty="0"/>
        </a:p>
      </dsp:txBody>
      <dsp:txXfrm>
        <a:off x="7231024" y="1657131"/>
        <a:ext cx="2158279" cy="2266906"/>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BAF9A8-85FE-43FD-8CB6-30FA701E2F21}" type="datetimeFigureOut">
              <a:rPr lang="en-US" smtClean="0"/>
              <a:t>8/25/2021</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561BDD-5690-4BAF-90F3-C5D425D98F8A}" type="slidenum">
              <a:rPr lang="en-US" smtClean="0"/>
              <a:t>‹nº›</a:t>
            </a:fld>
            <a:endParaRPr lang="en-US"/>
          </a:p>
        </p:txBody>
      </p:sp>
    </p:spTree>
    <p:extLst>
      <p:ext uri="{BB962C8B-B14F-4D97-AF65-F5344CB8AC3E}">
        <p14:creationId xmlns:p14="http://schemas.microsoft.com/office/powerpoint/2010/main" val="2637500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gatkforums.broadinstitute.org/gatk/discussion/9644/unboxing-gatk4"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Tools de ferramentas</a:t>
            </a:r>
          </a:p>
          <a:p>
            <a:r>
              <a:rPr lang="pt-BR" dirty="0" err="1"/>
              <a:t>Secuencia</a:t>
            </a:r>
            <a:r>
              <a:rPr lang="pt-BR" dirty="0"/>
              <a:t> de passos </a:t>
            </a:r>
            <a:r>
              <a:rPr lang="pt-BR" dirty="0" err="1"/>
              <a:t>estableciendo</a:t>
            </a:r>
            <a:r>
              <a:rPr lang="pt-BR" dirty="0"/>
              <a:t> entradas e </a:t>
            </a:r>
            <a:r>
              <a:rPr lang="pt-BR" dirty="0" err="1"/>
              <a:t>salidas</a:t>
            </a:r>
            <a:r>
              <a:rPr lang="pt-BR" dirty="0"/>
              <a:t> e ferramentas a serem usadas.</a:t>
            </a:r>
          </a:p>
          <a:p>
            <a:r>
              <a:rPr lang="pt-BR" dirty="0" err="1"/>
              <a:t>implementãção</a:t>
            </a:r>
            <a:r>
              <a:rPr lang="pt-BR" dirty="0"/>
              <a:t>. (?)</a:t>
            </a:r>
          </a:p>
        </p:txBody>
      </p:sp>
      <p:sp>
        <p:nvSpPr>
          <p:cNvPr id="4" name="Espaço Reservado para Número de Slide 3"/>
          <p:cNvSpPr>
            <a:spLocks noGrp="1"/>
          </p:cNvSpPr>
          <p:nvPr>
            <p:ph type="sldNum" sz="quarter" idx="5"/>
          </p:nvPr>
        </p:nvSpPr>
        <p:spPr/>
        <p:txBody>
          <a:bodyPr/>
          <a:lstStyle/>
          <a:p>
            <a:fld id="{DF66EAB0-957C-462F-A7D8-BD3A1A1A20AB}" type="slidenum">
              <a:rPr lang="en-US" smtClean="0"/>
              <a:t>3</a:t>
            </a:fld>
            <a:endParaRPr lang="en-US"/>
          </a:p>
        </p:txBody>
      </p:sp>
    </p:spTree>
    <p:extLst>
      <p:ext uri="{BB962C8B-B14F-4D97-AF65-F5344CB8AC3E}">
        <p14:creationId xmlns:p14="http://schemas.microsoft.com/office/powerpoint/2010/main" val="4933900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47561BDD-5690-4BAF-90F3-C5D425D98F8A}" type="slidenum">
              <a:rPr lang="en-US" smtClean="0"/>
              <a:t>29</a:t>
            </a:fld>
            <a:endParaRPr lang="en-US"/>
          </a:p>
        </p:txBody>
      </p:sp>
    </p:spTree>
    <p:extLst>
      <p:ext uri="{BB962C8B-B14F-4D97-AF65-F5344CB8AC3E}">
        <p14:creationId xmlns:p14="http://schemas.microsoft.com/office/powerpoint/2010/main" val="23153768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err="1" smtClean="0"/>
              <a:t>Germeline</a:t>
            </a:r>
            <a:r>
              <a:rPr lang="pt-BR" dirty="0" smtClean="0"/>
              <a:t> e </a:t>
            </a:r>
            <a:r>
              <a:rPr lang="pt-BR" dirty="0" err="1" smtClean="0"/>
              <a:t>somatico</a:t>
            </a:r>
            <a:endParaRPr lang="en-US" dirty="0"/>
          </a:p>
        </p:txBody>
      </p:sp>
      <p:sp>
        <p:nvSpPr>
          <p:cNvPr id="4" name="Espaço Reservado para Número de Slide 3"/>
          <p:cNvSpPr>
            <a:spLocks noGrp="1"/>
          </p:cNvSpPr>
          <p:nvPr>
            <p:ph type="sldNum" sz="quarter" idx="10"/>
          </p:nvPr>
        </p:nvSpPr>
        <p:spPr/>
        <p:txBody>
          <a:bodyPr/>
          <a:lstStyle/>
          <a:p>
            <a:fld id="{DF66EAB0-957C-462F-A7D8-BD3A1A1A20AB}" type="slidenum">
              <a:rPr lang="en-US" smtClean="0"/>
              <a:t>7</a:t>
            </a:fld>
            <a:endParaRPr lang="en-US"/>
          </a:p>
        </p:txBody>
      </p:sp>
    </p:spTree>
    <p:extLst>
      <p:ext uri="{BB962C8B-B14F-4D97-AF65-F5344CB8AC3E}">
        <p14:creationId xmlns:p14="http://schemas.microsoft.com/office/powerpoint/2010/main" val="244932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hlinkClick r:id="rId3"/>
              </a:rPr>
              <a:t>https://gatkforums.broadinstitute.org/gatk/discussion/9644/unboxing-gatk4</a:t>
            </a:r>
            <a:endParaRPr lang="pt-BR" dirty="0"/>
          </a:p>
        </p:txBody>
      </p:sp>
      <p:sp>
        <p:nvSpPr>
          <p:cNvPr id="4" name="Espaço Reservado para Número de Slide 3"/>
          <p:cNvSpPr>
            <a:spLocks noGrp="1"/>
          </p:cNvSpPr>
          <p:nvPr>
            <p:ph type="sldNum" sz="quarter" idx="5"/>
          </p:nvPr>
        </p:nvSpPr>
        <p:spPr/>
        <p:txBody>
          <a:bodyPr/>
          <a:lstStyle/>
          <a:p>
            <a:fld id="{DF66EAB0-957C-462F-A7D8-BD3A1A1A20AB}" type="slidenum">
              <a:rPr lang="en-US" smtClean="0"/>
              <a:t>8</a:t>
            </a:fld>
            <a:endParaRPr lang="en-US"/>
          </a:p>
        </p:txBody>
      </p:sp>
    </p:spTree>
    <p:extLst>
      <p:ext uri="{BB962C8B-B14F-4D97-AF65-F5344CB8AC3E}">
        <p14:creationId xmlns:p14="http://schemas.microsoft.com/office/powerpoint/2010/main" val="3057845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1" i="0" kern="1200" dirty="0" smtClean="0">
                <a:solidFill>
                  <a:schemeClr val="tx1"/>
                </a:solidFill>
                <a:effectLst/>
                <a:latin typeface="+mn-lt"/>
                <a:ea typeface="+mn-ea"/>
                <a:cs typeface="+mn-cs"/>
              </a:rPr>
              <a:t>Workflow Description Language (WDL)</a:t>
            </a:r>
            <a:r>
              <a:rPr lang="en-US" sz="1200" b="0" i="0" kern="1200" dirty="0" smtClean="0">
                <a:solidFill>
                  <a:schemeClr val="tx1"/>
                </a:solidFill>
                <a:effectLst/>
                <a:latin typeface="+mn-lt"/>
                <a:ea typeface="+mn-ea"/>
                <a:cs typeface="+mn-cs"/>
              </a:rPr>
              <a:t> is a way to specify data processing workflows with a human-readable and writeable syntax. WDL makes it straightforward to define complex analysis tasks, chain them together in workflows, and parallelize their execution. The language makes common patterns simple to express, while also admitting uncommon or complicated behavior; and strives to achieve portability not only across execution platforms, but also different types of users. Whether one is an analyst, a programmer, an operator of a production system, or any other sort of user, WDL should be accessible and understandable.</a:t>
            </a:r>
            <a:endParaRPr lang="en-US" dirty="0"/>
          </a:p>
        </p:txBody>
      </p:sp>
      <p:sp>
        <p:nvSpPr>
          <p:cNvPr id="4" name="Espaço Reservado para Número de Slide 3"/>
          <p:cNvSpPr>
            <a:spLocks noGrp="1"/>
          </p:cNvSpPr>
          <p:nvPr>
            <p:ph type="sldNum" sz="quarter" idx="10"/>
          </p:nvPr>
        </p:nvSpPr>
        <p:spPr/>
        <p:txBody>
          <a:bodyPr/>
          <a:lstStyle/>
          <a:p>
            <a:fld id="{7C4C0A55-35AD-45A0-90B6-EC741C29F68C}" type="slidenum">
              <a:rPr lang="en-US" smtClean="0"/>
              <a:t>12</a:t>
            </a:fld>
            <a:endParaRPr lang="en-US"/>
          </a:p>
        </p:txBody>
      </p:sp>
    </p:spTree>
    <p:extLst>
      <p:ext uri="{BB962C8B-B14F-4D97-AF65-F5344CB8AC3E}">
        <p14:creationId xmlns:p14="http://schemas.microsoft.com/office/powerpoint/2010/main" val="34319063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smtClean="0"/>
              <a:t>Nada disso esta </a:t>
            </a:r>
            <a:r>
              <a:rPr lang="pt-BR" dirty="0" err="1" smtClean="0"/>
              <a:t>conetado</a:t>
            </a:r>
            <a:endParaRPr lang="en-US" dirty="0"/>
          </a:p>
        </p:txBody>
      </p:sp>
      <p:sp>
        <p:nvSpPr>
          <p:cNvPr id="4" name="Espaço Reservado para Número de Slide 3"/>
          <p:cNvSpPr>
            <a:spLocks noGrp="1"/>
          </p:cNvSpPr>
          <p:nvPr>
            <p:ph type="sldNum" sz="quarter" idx="10"/>
          </p:nvPr>
        </p:nvSpPr>
        <p:spPr/>
        <p:txBody>
          <a:bodyPr/>
          <a:lstStyle/>
          <a:p>
            <a:fld id="{7C4C0A55-35AD-45A0-90B6-EC741C29F68C}" type="slidenum">
              <a:rPr lang="en-US" smtClean="0"/>
              <a:t>21</a:t>
            </a:fld>
            <a:endParaRPr lang="en-US"/>
          </a:p>
        </p:txBody>
      </p:sp>
    </p:spTree>
    <p:extLst>
      <p:ext uri="{BB962C8B-B14F-4D97-AF65-F5344CB8AC3E}">
        <p14:creationId xmlns:p14="http://schemas.microsoft.com/office/powerpoint/2010/main" val="16190233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smtClean="0"/>
              <a:t>Nada disso esta </a:t>
            </a:r>
            <a:r>
              <a:rPr lang="pt-BR" dirty="0" err="1" smtClean="0"/>
              <a:t>conetado</a:t>
            </a:r>
            <a:endParaRPr lang="en-US" dirty="0"/>
          </a:p>
        </p:txBody>
      </p:sp>
      <p:sp>
        <p:nvSpPr>
          <p:cNvPr id="4" name="Espaço Reservado para Número de Slide 3"/>
          <p:cNvSpPr>
            <a:spLocks noGrp="1"/>
          </p:cNvSpPr>
          <p:nvPr>
            <p:ph type="sldNum" sz="quarter" idx="10"/>
          </p:nvPr>
        </p:nvSpPr>
        <p:spPr/>
        <p:txBody>
          <a:bodyPr/>
          <a:lstStyle/>
          <a:p>
            <a:fld id="{7C4C0A55-35AD-45A0-90B6-EC741C29F68C}" type="slidenum">
              <a:rPr lang="en-US" smtClean="0"/>
              <a:t>22</a:t>
            </a:fld>
            <a:endParaRPr lang="en-US"/>
          </a:p>
        </p:txBody>
      </p:sp>
    </p:spTree>
    <p:extLst>
      <p:ext uri="{BB962C8B-B14F-4D97-AF65-F5344CB8AC3E}">
        <p14:creationId xmlns:p14="http://schemas.microsoft.com/office/powerpoint/2010/main" val="30139342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47561BDD-5690-4BAF-90F3-C5D425D98F8A}" type="slidenum">
              <a:rPr lang="en-US" smtClean="0"/>
              <a:t>26</a:t>
            </a:fld>
            <a:endParaRPr lang="en-US"/>
          </a:p>
        </p:txBody>
      </p:sp>
    </p:spTree>
    <p:extLst>
      <p:ext uri="{BB962C8B-B14F-4D97-AF65-F5344CB8AC3E}">
        <p14:creationId xmlns:p14="http://schemas.microsoft.com/office/powerpoint/2010/main" val="1829724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47561BDD-5690-4BAF-90F3-C5D425D98F8A}" type="slidenum">
              <a:rPr lang="en-US" smtClean="0"/>
              <a:t>27</a:t>
            </a:fld>
            <a:endParaRPr lang="en-US"/>
          </a:p>
        </p:txBody>
      </p:sp>
    </p:spTree>
    <p:extLst>
      <p:ext uri="{BB962C8B-B14F-4D97-AF65-F5344CB8AC3E}">
        <p14:creationId xmlns:p14="http://schemas.microsoft.com/office/powerpoint/2010/main" val="37141091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47561BDD-5690-4BAF-90F3-C5D425D98F8A}" type="slidenum">
              <a:rPr lang="en-US" smtClean="0"/>
              <a:t>28</a:t>
            </a:fld>
            <a:endParaRPr lang="en-US"/>
          </a:p>
        </p:txBody>
      </p:sp>
    </p:spTree>
    <p:extLst>
      <p:ext uri="{BB962C8B-B14F-4D97-AF65-F5344CB8AC3E}">
        <p14:creationId xmlns:p14="http://schemas.microsoft.com/office/powerpoint/2010/main" val="2446669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smtClean="0"/>
              <a:t>Clique para editar o título mestre</a:t>
            </a:r>
            <a:endParaRPr lang="en-U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smtClean="0"/>
              <a:t>Clique para editar o estilo do subtítulo Mestre</a:t>
            </a:r>
            <a:endParaRPr lang="en-US"/>
          </a:p>
        </p:txBody>
      </p:sp>
      <p:sp>
        <p:nvSpPr>
          <p:cNvPr id="4" name="Espaço Reservado para Data 3"/>
          <p:cNvSpPr>
            <a:spLocks noGrp="1"/>
          </p:cNvSpPr>
          <p:nvPr>
            <p:ph type="dt" sz="half" idx="10"/>
          </p:nvPr>
        </p:nvSpPr>
        <p:spPr/>
        <p:txBody>
          <a:bodyPr/>
          <a:lstStyle/>
          <a:p>
            <a:fld id="{4A2E2865-7A08-41B7-9514-E24C8CA46559}" type="datetimeFigureOut">
              <a:rPr lang="en-US" smtClean="0"/>
              <a:t>8/25/2021</a:t>
            </a:fld>
            <a:endParaRPr lang="en-US"/>
          </a:p>
        </p:txBody>
      </p:sp>
      <p:sp>
        <p:nvSpPr>
          <p:cNvPr id="5" name="Espaço Reservado para Rodapé 4"/>
          <p:cNvSpPr>
            <a:spLocks noGrp="1"/>
          </p:cNvSpPr>
          <p:nvPr>
            <p:ph type="ftr" sz="quarter" idx="11"/>
          </p:nvPr>
        </p:nvSpPr>
        <p:spPr/>
        <p:txBody>
          <a:bodyPr/>
          <a:lstStyle/>
          <a:p>
            <a:endParaRPr lang="en-US"/>
          </a:p>
        </p:txBody>
      </p:sp>
      <p:sp>
        <p:nvSpPr>
          <p:cNvPr id="6" name="Espaço Reservado para Número de Slide 5"/>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1370200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mtClean="0"/>
              <a:t>Clique para editar o título mestre</a:t>
            </a:r>
            <a:endParaRPr lang="en-US"/>
          </a:p>
        </p:txBody>
      </p:sp>
      <p:sp>
        <p:nvSpPr>
          <p:cNvPr id="3" name="Espaço Reservado para Texto Vertical 2"/>
          <p:cNvSpPr>
            <a:spLocks noGrp="1"/>
          </p:cNvSpPr>
          <p:nvPr>
            <p:ph type="body" orient="vert" idx="1"/>
          </p:nvPr>
        </p:nvSpPr>
        <p:spPr/>
        <p:txBody>
          <a:bodyPr vert="eaVert"/>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4" name="Espaço Reservado para Data 3"/>
          <p:cNvSpPr>
            <a:spLocks noGrp="1"/>
          </p:cNvSpPr>
          <p:nvPr>
            <p:ph type="dt" sz="half" idx="10"/>
          </p:nvPr>
        </p:nvSpPr>
        <p:spPr/>
        <p:txBody>
          <a:bodyPr/>
          <a:lstStyle/>
          <a:p>
            <a:fld id="{4A2E2865-7A08-41B7-9514-E24C8CA46559}" type="datetimeFigureOut">
              <a:rPr lang="en-US" smtClean="0"/>
              <a:t>8/25/2021</a:t>
            </a:fld>
            <a:endParaRPr lang="en-US"/>
          </a:p>
        </p:txBody>
      </p:sp>
      <p:sp>
        <p:nvSpPr>
          <p:cNvPr id="5" name="Espaço Reservado para Rodapé 4"/>
          <p:cNvSpPr>
            <a:spLocks noGrp="1"/>
          </p:cNvSpPr>
          <p:nvPr>
            <p:ph type="ftr" sz="quarter" idx="11"/>
          </p:nvPr>
        </p:nvSpPr>
        <p:spPr/>
        <p:txBody>
          <a:bodyPr/>
          <a:lstStyle/>
          <a:p>
            <a:endParaRPr lang="en-US"/>
          </a:p>
        </p:txBody>
      </p:sp>
      <p:sp>
        <p:nvSpPr>
          <p:cNvPr id="6" name="Espaço Reservado para Número de Slide 5"/>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2441774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smtClean="0"/>
              <a:t>Clique para editar o título mestre</a:t>
            </a:r>
            <a:endParaRPr lang="en-US"/>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4" name="Espaço Reservado para Data 3"/>
          <p:cNvSpPr>
            <a:spLocks noGrp="1"/>
          </p:cNvSpPr>
          <p:nvPr>
            <p:ph type="dt" sz="half" idx="10"/>
          </p:nvPr>
        </p:nvSpPr>
        <p:spPr/>
        <p:txBody>
          <a:bodyPr/>
          <a:lstStyle/>
          <a:p>
            <a:fld id="{4A2E2865-7A08-41B7-9514-E24C8CA46559}" type="datetimeFigureOut">
              <a:rPr lang="en-US" smtClean="0"/>
              <a:t>8/25/2021</a:t>
            </a:fld>
            <a:endParaRPr lang="en-US"/>
          </a:p>
        </p:txBody>
      </p:sp>
      <p:sp>
        <p:nvSpPr>
          <p:cNvPr id="5" name="Espaço Reservado para Rodapé 4"/>
          <p:cNvSpPr>
            <a:spLocks noGrp="1"/>
          </p:cNvSpPr>
          <p:nvPr>
            <p:ph type="ftr" sz="quarter" idx="11"/>
          </p:nvPr>
        </p:nvSpPr>
        <p:spPr/>
        <p:txBody>
          <a:bodyPr/>
          <a:lstStyle/>
          <a:p>
            <a:endParaRPr lang="en-US"/>
          </a:p>
        </p:txBody>
      </p:sp>
      <p:sp>
        <p:nvSpPr>
          <p:cNvPr id="6" name="Espaço Reservado para Número de Slide 5"/>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2946487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mtClean="0"/>
              <a:t>Clique para editar o título mestre</a:t>
            </a:r>
            <a:endParaRPr lang="en-US"/>
          </a:p>
        </p:txBody>
      </p:sp>
      <p:sp>
        <p:nvSpPr>
          <p:cNvPr id="3" name="Espaço Reservado para Conteúdo 2"/>
          <p:cNvSpPr>
            <a:spLocks noGrp="1"/>
          </p:cNvSpPr>
          <p:nvPr>
            <p:ph idx="1"/>
          </p:nvPr>
        </p:nvSpPr>
        <p:spPr/>
        <p:txBody>
          <a:bodyPr/>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4" name="Espaço Reservado para Data 3"/>
          <p:cNvSpPr>
            <a:spLocks noGrp="1"/>
          </p:cNvSpPr>
          <p:nvPr>
            <p:ph type="dt" sz="half" idx="10"/>
          </p:nvPr>
        </p:nvSpPr>
        <p:spPr/>
        <p:txBody>
          <a:bodyPr/>
          <a:lstStyle/>
          <a:p>
            <a:fld id="{4A2E2865-7A08-41B7-9514-E24C8CA46559}" type="datetimeFigureOut">
              <a:rPr lang="en-US" smtClean="0"/>
              <a:t>8/25/2021</a:t>
            </a:fld>
            <a:endParaRPr lang="en-US"/>
          </a:p>
        </p:txBody>
      </p:sp>
      <p:sp>
        <p:nvSpPr>
          <p:cNvPr id="5" name="Espaço Reservado para Rodapé 4"/>
          <p:cNvSpPr>
            <a:spLocks noGrp="1"/>
          </p:cNvSpPr>
          <p:nvPr>
            <p:ph type="ftr" sz="quarter" idx="11"/>
          </p:nvPr>
        </p:nvSpPr>
        <p:spPr/>
        <p:txBody>
          <a:bodyPr/>
          <a:lstStyle/>
          <a:p>
            <a:endParaRPr lang="en-US"/>
          </a:p>
        </p:txBody>
      </p:sp>
      <p:sp>
        <p:nvSpPr>
          <p:cNvPr id="6" name="Espaço Reservado para Número de Slide 5"/>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163088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smtClean="0"/>
              <a:t>Clique para editar o título mestre</a:t>
            </a:r>
            <a:endParaRPr lang="en-US"/>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smtClean="0"/>
              <a:t>Editar estilos de texto Mestre</a:t>
            </a:r>
          </a:p>
        </p:txBody>
      </p:sp>
      <p:sp>
        <p:nvSpPr>
          <p:cNvPr id="4" name="Espaço Reservado para Data 3"/>
          <p:cNvSpPr>
            <a:spLocks noGrp="1"/>
          </p:cNvSpPr>
          <p:nvPr>
            <p:ph type="dt" sz="half" idx="10"/>
          </p:nvPr>
        </p:nvSpPr>
        <p:spPr/>
        <p:txBody>
          <a:bodyPr/>
          <a:lstStyle/>
          <a:p>
            <a:fld id="{4A2E2865-7A08-41B7-9514-E24C8CA46559}" type="datetimeFigureOut">
              <a:rPr lang="en-US" smtClean="0"/>
              <a:t>8/25/2021</a:t>
            </a:fld>
            <a:endParaRPr lang="en-US"/>
          </a:p>
        </p:txBody>
      </p:sp>
      <p:sp>
        <p:nvSpPr>
          <p:cNvPr id="5" name="Espaço Reservado para Rodapé 4"/>
          <p:cNvSpPr>
            <a:spLocks noGrp="1"/>
          </p:cNvSpPr>
          <p:nvPr>
            <p:ph type="ftr" sz="quarter" idx="11"/>
          </p:nvPr>
        </p:nvSpPr>
        <p:spPr/>
        <p:txBody>
          <a:bodyPr/>
          <a:lstStyle/>
          <a:p>
            <a:endParaRPr lang="en-US"/>
          </a:p>
        </p:txBody>
      </p:sp>
      <p:sp>
        <p:nvSpPr>
          <p:cNvPr id="6" name="Espaço Reservado para Número de Slide 5"/>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1867107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mtClean="0"/>
              <a:t>Clique para editar o título mestre</a:t>
            </a:r>
            <a:endParaRPr lang="en-US"/>
          </a:p>
        </p:txBody>
      </p:sp>
      <p:sp>
        <p:nvSpPr>
          <p:cNvPr id="3" name="Espaço Reservado para Conteúdo 2"/>
          <p:cNvSpPr>
            <a:spLocks noGrp="1"/>
          </p:cNvSpPr>
          <p:nvPr>
            <p:ph sz="half" idx="1"/>
          </p:nvPr>
        </p:nvSpPr>
        <p:spPr>
          <a:xfrm>
            <a:off x="838200" y="1825625"/>
            <a:ext cx="5181600" cy="4351338"/>
          </a:xfrm>
        </p:spPr>
        <p:txBody>
          <a:bodyPr/>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4" name="Espaço Reservado para Conteúdo 3"/>
          <p:cNvSpPr>
            <a:spLocks noGrp="1"/>
          </p:cNvSpPr>
          <p:nvPr>
            <p:ph sz="half" idx="2"/>
          </p:nvPr>
        </p:nvSpPr>
        <p:spPr>
          <a:xfrm>
            <a:off x="6172200" y="1825625"/>
            <a:ext cx="5181600" cy="4351338"/>
          </a:xfrm>
        </p:spPr>
        <p:txBody>
          <a:bodyPr/>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5" name="Espaço Reservado para Data 4"/>
          <p:cNvSpPr>
            <a:spLocks noGrp="1"/>
          </p:cNvSpPr>
          <p:nvPr>
            <p:ph type="dt" sz="half" idx="10"/>
          </p:nvPr>
        </p:nvSpPr>
        <p:spPr/>
        <p:txBody>
          <a:bodyPr/>
          <a:lstStyle/>
          <a:p>
            <a:fld id="{4A2E2865-7A08-41B7-9514-E24C8CA46559}" type="datetimeFigureOut">
              <a:rPr lang="en-US" smtClean="0"/>
              <a:t>8/25/2021</a:t>
            </a:fld>
            <a:endParaRPr lang="en-US"/>
          </a:p>
        </p:txBody>
      </p:sp>
      <p:sp>
        <p:nvSpPr>
          <p:cNvPr id="6" name="Espaço Reservado para Rodapé 5"/>
          <p:cNvSpPr>
            <a:spLocks noGrp="1"/>
          </p:cNvSpPr>
          <p:nvPr>
            <p:ph type="ftr" sz="quarter" idx="11"/>
          </p:nvPr>
        </p:nvSpPr>
        <p:spPr/>
        <p:txBody>
          <a:bodyPr/>
          <a:lstStyle/>
          <a:p>
            <a:endParaRPr lang="en-US"/>
          </a:p>
        </p:txBody>
      </p:sp>
      <p:sp>
        <p:nvSpPr>
          <p:cNvPr id="7" name="Espaço Reservado para Número de Slide 6"/>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1661067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smtClean="0"/>
              <a:t>Clique para editar o título mestre</a:t>
            </a:r>
            <a:endParaRPr lang="en-US"/>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Editar estilos de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Editar estilos de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7" name="Espaço Reservado para Data 6"/>
          <p:cNvSpPr>
            <a:spLocks noGrp="1"/>
          </p:cNvSpPr>
          <p:nvPr>
            <p:ph type="dt" sz="half" idx="10"/>
          </p:nvPr>
        </p:nvSpPr>
        <p:spPr/>
        <p:txBody>
          <a:bodyPr/>
          <a:lstStyle/>
          <a:p>
            <a:fld id="{4A2E2865-7A08-41B7-9514-E24C8CA46559}" type="datetimeFigureOut">
              <a:rPr lang="en-US" smtClean="0"/>
              <a:t>8/25/2021</a:t>
            </a:fld>
            <a:endParaRPr lang="en-US"/>
          </a:p>
        </p:txBody>
      </p:sp>
      <p:sp>
        <p:nvSpPr>
          <p:cNvPr id="8" name="Espaço Reservado para Rodapé 7"/>
          <p:cNvSpPr>
            <a:spLocks noGrp="1"/>
          </p:cNvSpPr>
          <p:nvPr>
            <p:ph type="ftr" sz="quarter" idx="11"/>
          </p:nvPr>
        </p:nvSpPr>
        <p:spPr/>
        <p:txBody>
          <a:bodyPr/>
          <a:lstStyle/>
          <a:p>
            <a:endParaRPr lang="en-US"/>
          </a:p>
        </p:txBody>
      </p:sp>
      <p:sp>
        <p:nvSpPr>
          <p:cNvPr id="9" name="Espaço Reservado para Número de Slide 8"/>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972672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mtClean="0"/>
              <a:t>Clique para editar o título mestre</a:t>
            </a:r>
            <a:endParaRPr lang="en-US"/>
          </a:p>
        </p:txBody>
      </p:sp>
      <p:sp>
        <p:nvSpPr>
          <p:cNvPr id="3" name="Espaço Reservado para Data 2"/>
          <p:cNvSpPr>
            <a:spLocks noGrp="1"/>
          </p:cNvSpPr>
          <p:nvPr>
            <p:ph type="dt" sz="half" idx="10"/>
          </p:nvPr>
        </p:nvSpPr>
        <p:spPr/>
        <p:txBody>
          <a:bodyPr/>
          <a:lstStyle/>
          <a:p>
            <a:fld id="{4A2E2865-7A08-41B7-9514-E24C8CA46559}" type="datetimeFigureOut">
              <a:rPr lang="en-US" smtClean="0"/>
              <a:t>8/25/2021</a:t>
            </a:fld>
            <a:endParaRPr lang="en-US"/>
          </a:p>
        </p:txBody>
      </p:sp>
      <p:sp>
        <p:nvSpPr>
          <p:cNvPr id="4" name="Espaço Reservado para Rodapé 3"/>
          <p:cNvSpPr>
            <a:spLocks noGrp="1"/>
          </p:cNvSpPr>
          <p:nvPr>
            <p:ph type="ftr" sz="quarter" idx="11"/>
          </p:nvPr>
        </p:nvSpPr>
        <p:spPr/>
        <p:txBody>
          <a:bodyPr/>
          <a:lstStyle/>
          <a:p>
            <a:endParaRPr lang="en-US"/>
          </a:p>
        </p:txBody>
      </p:sp>
      <p:sp>
        <p:nvSpPr>
          <p:cNvPr id="5" name="Espaço Reservado para Número de Slide 4"/>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3601238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4A2E2865-7A08-41B7-9514-E24C8CA46559}" type="datetimeFigureOut">
              <a:rPr lang="en-US" smtClean="0"/>
              <a:t>8/25/2021</a:t>
            </a:fld>
            <a:endParaRPr lang="en-US"/>
          </a:p>
        </p:txBody>
      </p:sp>
      <p:sp>
        <p:nvSpPr>
          <p:cNvPr id="3" name="Espaço Reservado para Rodapé 2"/>
          <p:cNvSpPr>
            <a:spLocks noGrp="1"/>
          </p:cNvSpPr>
          <p:nvPr>
            <p:ph type="ftr" sz="quarter" idx="11"/>
          </p:nvPr>
        </p:nvSpPr>
        <p:spPr/>
        <p:txBody>
          <a:bodyPr/>
          <a:lstStyle/>
          <a:p>
            <a:endParaRPr lang="en-US"/>
          </a:p>
        </p:txBody>
      </p:sp>
      <p:sp>
        <p:nvSpPr>
          <p:cNvPr id="4" name="Espaço Reservado para Número de Slide 3"/>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783632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smtClean="0"/>
              <a:t>Clique para editar o título mestre</a:t>
            </a:r>
            <a:endParaRPr lang="en-US"/>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smtClean="0"/>
              <a:t>Editar estilos de texto Mestre</a:t>
            </a:r>
          </a:p>
        </p:txBody>
      </p:sp>
      <p:sp>
        <p:nvSpPr>
          <p:cNvPr id="5" name="Espaço Reservado para Data 4"/>
          <p:cNvSpPr>
            <a:spLocks noGrp="1"/>
          </p:cNvSpPr>
          <p:nvPr>
            <p:ph type="dt" sz="half" idx="10"/>
          </p:nvPr>
        </p:nvSpPr>
        <p:spPr/>
        <p:txBody>
          <a:bodyPr/>
          <a:lstStyle/>
          <a:p>
            <a:fld id="{4A2E2865-7A08-41B7-9514-E24C8CA46559}" type="datetimeFigureOut">
              <a:rPr lang="en-US" smtClean="0"/>
              <a:t>8/25/2021</a:t>
            </a:fld>
            <a:endParaRPr lang="en-US"/>
          </a:p>
        </p:txBody>
      </p:sp>
      <p:sp>
        <p:nvSpPr>
          <p:cNvPr id="6" name="Espaço Reservado para Rodapé 5"/>
          <p:cNvSpPr>
            <a:spLocks noGrp="1"/>
          </p:cNvSpPr>
          <p:nvPr>
            <p:ph type="ftr" sz="quarter" idx="11"/>
          </p:nvPr>
        </p:nvSpPr>
        <p:spPr/>
        <p:txBody>
          <a:bodyPr/>
          <a:lstStyle/>
          <a:p>
            <a:endParaRPr lang="en-US"/>
          </a:p>
        </p:txBody>
      </p:sp>
      <p:sp>
        <p:nvSpPr>
          <p:cNvPr id="7" name="Espaço Reservado para Número de Slide 6"/>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1409246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smtClean="0"/>
              <a:t>Clique para editar o título mestre</a:t>
            </a:r>
            <a:endParaRPr lang="en-US"/>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smtClean="0"/>
              <a:t>Editar estilos de texto Mestre</a:t>
            </a:r>
          </a:p>
        </p:txBody>
      </p:sp>
      <p:sp>
        <p:nvSpPr>
          <p:cNvPr id="5" name="Espaço Reservado para Data 4"/>
          <p:cNvSpPr>
            <a:spLocks noGrp="1"/>
          </p:cNvSpPr>
          <p:nvPr>
            <p:ph type="dt" sz="half" idx="10"/>
          </p:nvPr>
        </p:nvSpPr>
        <p:spPr/>
        <p:txBody>
          <a:bodyPr/>
          <a:lstStyle/>
          <a:p>
            <a:fld id="{4A2E2865-7A08-41B7-9514-E24C8CA46559}" type="datetimeFigureOut">
              <a:rPr lang="en-US" smtClean="0"/>
              <a:t>8/25/2021</a:t>
            </a:fld>
            <a:endParaRPr lang="en-US"/>
          </a:p>
        </p:txBody>
      </p:sp>
      <p:sp>
        <p:nvSpPr>
          <p:cNvPr id="6" name="Espaço Reservado para Rodapé 5"/>
          <p:cNvSpPr>
            <a:spLocks noGrp="1"/>
          </p:cNvSpPr>
          <p:nvPr>
            <p:ph type="ftr" sz="quarter" idx="11"/>
          </p:nvPr>
        </p:nvSpPr>
        <p:spPr/>
        <p:txBody>
          <a:bodyPr/>
          <a:lstStyle/>
          <a:p>
            <a:endParaRPr lang="en-US"/>
          </a:p>
        </p:txBody>
      </p:sp>
      <p:sp>
        <p:nvSpPr>
          <p:cNvPr id="7" name="Espaço Reservado para Número de Slide 6"/>
          <p:cNvSpPr>
            <a:spLocks noGrp="1"/>
          </p:cNvSpPr>
          <p:nvPr>
            <p:ph type="sldNum" sz="quarter" idx="12"/>
          </p:nvPr>
        </p:nvSpPr>
        <p:spPr/>
        <p:txBody>
          <a:bodyPr/>
          <a:lstStyle/>
          <a:p>
            <a:fld id="{8477B98C-8A2B-46C1-8BC8-75DDD1DDF23B}" type="slidenum">
              <a:rPr lang="en-US" smtClean="0"/>
              <a:t>‹nº›</a:t>
            </a:fld>
            <a:endParaRPr lang="en-US"/>
          </a:p>
        </p:txBody>
      </p:sp>
    </p:spTree>
    <p:extLst>
      <p:ext uri="{BB962C8B-B14F-4D97-AF65-F5344CB8AC3E}">
        <p14:creationId xmlns:p14="http://schemas.microsoft.com/office/powerpoint/2010/main" val="632686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smtClean="0"/>
              <a:t>Clique para editar o título mestre</a:t>
            </a:r>
            <a:endParaRPr lang="en-US"/>
          </a:p>
        </p:txBody>
      </p:sp>
      <p:sp>
        <p:nvSpPr>
          <p:cNvPr id="3" name="Espaço Reservado para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2E2865-7A08-41B7-9514-E24C8CA46559}" type="datetimeFigureOut">
              <a:rPr lang="en-US" smtClean="0"/>
              <a:t>8/25/2021</a:t>
            </a:fld>
            <a:endParaRPr lang="en-US"/>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77B98C-8A2B-46C1-8BC8-75DDD1DDF23B}" type="slidenum">
              <a:rPr lang="en-US" smtClean="0"/>
              <a:t>‹nº›</a:t>
            </a:fld>
            <a:endParaRPr lang="en-US"/>
          </a:p>
        </p:txBody>
      </p:sp>
    </p:spTree>
    <p:extLst>
      <p:ext uri="{BB962C8B-B14F-4D97-AF65-F5344CB8AC3E}">
        <p14:creationId xmlns:p14="http://schemas.microsoft.com/office/powerpoint/2010/main" val="29584983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penwdl/wdl/blob/main/versions/1.0/SPEC.md#arrayarraystring-read_tsvstringfile"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gatk-workflows/gatk4-data-processing"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github.com/gatk-workflows/gatk4-somatic-snvs-indels" TargetMode="External"/><Relationship Id="rId4" Type="http://schemas.openxmlformats.org/officeDocument/2006/relationships/hyperlink" Target="https://github.com/gatk-workflows/gatk4-germline-snps-indels"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gatk-workflows/gatk4-data-processing"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github.com/gatk-workflows/gatk4-somatic-snvs-indels" TargetMode="External"/><Relationship Id="rId4" Type="http://schemas.openxmlformats.org/officeDocument/2006/relationships/hyperlink" Target="https://github.com/gatk-workflows/gatk4-germline-snps-indels"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hyperlink" Target="https://github.com/BioBD/PIPEMB-WDL/tree/main/src_local_image" TargetMode="Externa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PIPEMB-WDL_INCA_PESQ_17082021_videos/Part2_INCA.mp4" TargetMode="External"/><Relationship Id="rId2" Type="http://schemas.openxmlformats.org/officeDocument/2006/relationships/hyperlink" Target="PIPEMB-WDL_INCA_PESQ_17082021_videos/Part1_INCA_17082021.mp4" TargetMode="External"/><Relationship Id="rId1" Type="http://schemas.openxmlformats.org/officeDocument/2006/relationships/slideLayout" Target="../slideLayouts/slideLayout2.xml"/><Relationship Id="rId5" Type="http://schemas.openxmlformats.org/officeDocument/2006/relationships/hyperlink" Target="PIPEMB-WDL_INCA_PESQ_17082021_videos/Part4_INCA.mp4" TargetMode="External"/><Relationship Id="rId4" Type="http://schemas.openxmlformats.org/officeDocument/2006/relationships/hyperlink" Target="PIPEMB-WDL_INCA_PESQ_17082021_videos/Part3_INCA.mp4"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677090"/>
            <a:ext cx="9144000" cy="2387600"/>
          </a:xfrm>
        </p:spPr>
        <p:txBody>
          <a:bodyPr>
            <a:normAutofit fontScale="90000"/>
          </a:bodyPr>
          <a:lstStyle/>
          <a:p>
            <a:r>
              <a:rPr lang="en-US" dirty="0" smtClean="0"/>
              <a:t>PIPEMB, an integrated workflow for a short genomic variant discovery</a:t>
            </a:r>
            <a:endParaRPr lang="en-US" dirty="0"/>
          </a:p>
        </p:txBody>
      </p:sp>
      <p:sp>
        <p:nvSpPr>
          <p:cNvPr id="3" name="Subtítulo 2"/>
          <p:cNvSpPr>
            <a:spLocks noGrp="1"/>
          </p:cNvSpPr>
          <p:nvPr>
            <p:ph type="subTitle" idx="1"/>
          </p:nvPr>
        </p:nvSpPr>
        <p:spPr>
          <a:xfrm>
            <a:off x="1524000" y="3339644"/>
            <a:ext cx="9144000" cy="1655762"/>
          </a:xfrm>
        </p:spPr>
        <p:txBody>
          <a:bodyPr/>
          <a:lstStyle/>
          <a:p>
            <a:r>
              <a:rPr lang="en-US" dirty="0" smtClean="0"/>
              <a:t>LBBC – INCA</a:t>
            </a:r>
          </a:p>
          <a:p>
            <a:r>
              <a:rPr lang="es-ES" dirty="0" smtClean="0"/>
              <a:t>Rio de Janeiro</a:t>
            </a:r>
          </a:p>
          <a:p>
            <a:r>
              <a:rPr lang="es-ES" dirty="0" smtClean="0"/>
              <a:t>October-2021</a:t>
            </a:r>
            <a:endParaRPr lang="en-US" dirty="0" smtClean="0"/>
          </a:p>
          <a:p>
            <a:endParaRPr lang="en-US" dirty="0"/>
          </a:p>
        </p:txBody>
      </p:sp>
      <p:sp>
        <p:nvSpPr>
          <p:cNvPr id="4" name="CaixaDeTexto 3"/>
          <p:cNvSpPr txBox="1"/>
          <p:nvPr/>
        </p:nvSpPr>
        <p:spPr>
          <a:xfrm>
            <a:off x="2631882" y="5120581"/>
            <a:ext cx="3586038" cy="923330"/>
          </a:xfrm>
          <a:prstGeom prst="rect">
            <a:avLst/>
          </a:prstGeom>
          <a:noFill/>
        </p:spPr>
        <p:txBody>
          <a:bodyPr wrap="square" rtlCol="0">
            <a:spAutoFit/>
          </a:bodyPr>
          <a:lstStyle/>
          <a:p>
            <a:pPr algn="ctr"/>
            <a:r>
              <a:rPr lang="es-ES" dirty="0" smtClean="0"/>
              <a:t>Elvismary Molina de Armas (Ema) Prof. </a:t>
            </a:r>
            <a:r>
              <a:rPr lang="es-ES" dirty="0" err="1" smtClean="0"/>
              <a:t>Sérgio</a:t>
            </a:r>
            <a:r>
              <a:rPr lang="es-ES" dirty="0" smtClean="0"/>
              <a:t> </a:t>
            </a:r>
            <a:r>
              <a:rPr lang="es-ES" dirty="0" err="1" smtClean="0"/>
              <a:t>Lifschitz</a:t>
            </a:r>
            <a:r>
              <a:rPr lang="es-ES" dirty="0" smtClean="0"/>
              <a:t> </a:t>
            </a:r>
          </a:p>
          <a:p>
            <a:pPr algn="ctr"/>
            <a:r>
              <a:rPr lang="es-ES" dirty="0" smtClean="0"/>
              <a:t>PUC-RIO</a:t>
            </a:r>
          </a:p>
        </p:txBody>
      </p:sp>
      <p:sp>
        <p:nvSpPr>
          <p:cNvPr id="5" name="CaixaDeTexto 4"/>
          <p:cNvSpPr txBox="1"/>
          <p:nvPr/>
        </p:nvSpPr>
        <p:spPr>
          <a:xfrm>
            <a:off x="5669280" y="5128473"/>
            <a:ext cx="3586038" cy="923330"/>
          </a:xfrm>
          <a:prstGeom prst="rect">
            <a:avLst/>
          </a:prstGeom>
          <a:noFill/>
        </p:spPr>
        <p:txBody>
          <a:bodyPr wrap="square" rtlCol="0">
            <a:spAutoFit/>
          </a:bodyPr>
          <a:lstStyle/>
          <a:p>
            <a:pPr algn="ctr"/>
            <a:r>
              <a:rPr lang="es-ES" dirty="0" smtClean="0"/>
              <a:t>Mariana </a:t>
            </a:r>
            <a:r>
              <a:rPr lang="es-ES" dirty="0" err="1" smtClean="0"/>
              <a:t>Boroni</a:t>
            </a:r>
            <a:endParaRPr lang="es-ES" dirty="0" smtClean="0"/>
          </a:p>
          <a:p>
            <a:pPr algn="ctr"/>
            <a:r>
              <a:rPr lang="es-ES" dirty="0" smtClean="0"/>
              <a:t>Nicole </a:t>
            </a:r>
            <a:r>
              <a:rPr lang="es-ES" dirty="0" err="1" smtClean="0"/>
              <a:t>Scherer</a:t>
            </a:r>
            <a:endParaRPr lang="es-ES" dirty="0" smtClean="0"/>
          </a:p>
          <a:p>
            <a:pPr algn="ctr"/>
            <a:r>
              <a:rPr lang="es-ES" dirty="0" smtClean="0"/>
              <a:t>INCA</a:t>
            </a:r>
          </a:p>
        </p:txBody>
      </p:sp>
    </p:spTree>
    <p:extLst>
      <p:ext uri="{BB962C8B-B14F-4D97-AF65-F5344CB8AC3E}">
        <p14:creationId xmlns:p14="http://schemas.microsoft.com/office/powerpoint/2010/main" val="36466998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2AAA2A-EA96-4E54-823B-CE861DDBC182}"/>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E884405D-1400-4914-9B25-4C3A5FD84666}"/>
              </a:ext>
            </a:extLst>
          </p:cNvPr>
          <p:cNvSpPr>
            <a:spLocks noGrp="1"/>
          </p:cNvSpPr>
          <p:nvPr>
            <p:ph idx="1"/>
          </p:nvPr>
        </p:nvSpPr>
        <p:spPr/>
        <p:txBody>
          <a:bodyPr/>
          <a:lstStyle/>
          <a:p>
            <a:endParaRPr lang="pt-BR"/>
          </a:p>
        </p:txBody>
      </p:sp>
      <p:pic>
        <p:nvPicPr>
          <p:cNvPr id="3074" name="Picture 2" descr="image">
            <a:extLst>
              <a:ext uri="{FF2B5EF4-FFF2-40B4-BE49-F238E27FC236}">
                <a16:creationId xmlns:a16="http://schemas.microsoft.com/office/drawing/2014/main" id="{0AF46CE0-E55B-4040-B598-003FA64C997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365125"/>
            <a:ext cx="12192000" cy="671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36428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Main</a:t>
            </a:r>
            <a:r>
              <a:rPr lang="es-ES" dirty="0" smtClean="0"/>
              <a:t> </a:t>
            </a:r>
            <a:r>
              <a:rPr lang="es-ES" dirty="0" err="1"/>
              <a:t>m</a:t>
            </a:r>
            <a:r>
              <a:rPr lang="es-ES" dirty="0" err="1" smtClean="0"/>
              <a:t>otivation</a:t>
            </a:r>
            <a:endParaRPr lang="en-US" dirty="0"/>
          </a:p>
        </p:txBody>
      </p:sp>
      <p:sp>
        <p:nvSpPr>
          <p:cNvPr id="3" name="Espaço Reservado para Conteúdo 2"/>
          <p:cNvSpPr>
            <a:spLocks noGrp="1"/>
          </p:cNvSpPr>
          <p:nvPr>
            <p:ph idx="1"/>
          </p:nvPr>
        </p:nvSpPr>
        <p:spPr/>
        <p:txBody>
          <a:bodyPr/>
          <a:lstStyle/>
          <a:p>
            <a:r>
              <a:rPr lang="es-ES" dirty="0" err="1" smtClean="0"/>
              <a:t>How</a:t>
            </a:r>
            <a:r>
              <a:rPr lang="es-ES" dirty="0" smtClean="0"/>
              <a:t> to?</a:t>
            </a:r>
            <a:endParaRPr lang="en-US" dirty="0"/>
          </a:p>
        </p:txBody>
      </p:sp>
      <p:pic>
        <p:nvPicPr>
          <p:cNvPr id="59" name="Imagem 58"/>
          <p:cNvPicPr>
            <a:picLocks noChangeAspect="1"/>
          </p:cNvPicPr>
          <p:nvPr/>
        </p:nvPicPr>
        <p:blipFill>
          <a:blip r:embed="rId2"/>
          <a:stretch>
            <a:fillRect/>
          </a:stretch>
        </p:blipFill>
        <p:spPr>
          <a:xfrm>
            <a:off x="751865" y="2606467"/>
            <a:ext cx="3630939" cy="1842441"/>
          </a:xfrm>
          <a:prstGeom prst="rect">
            <a:avLst/>
          </a:prstGeom>
        </p:spPr>
      </p:pic>
      <p:sp>
        <p:nvSpPr>
          <p:cNvPr id="60" name="Espaço Reservado para Conteúdo 2">
            <a:extLst>
              <a:ext uri="{FF2B5EF4-FFF2-40B4-BE49-F238E27FC236}">
                <a16:creationId xmlns:a16="http://schemas.microsoft.com/office/drawing/2014/main" id="{E91DBDA8-DF66-4A64-BFF9-8F2F92FCEB71}"/>
              </a:ext>
            </a:extLst>
          </p:cNvPr>
          <p:cNvSpPr txBox="1">
            <a:spLocks/>
          </p:cNvSpPr>
          <p:nvPr/>
        </p:nvSpPr>
        <p:spPr>
          <a:xfrm>
            <a:off x="8195800" y="1960562"/>
            <a:ext cx="385415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smtClean="0"/>
              <a:t>Be </a:t>
            </a:r>
            <a:r>
              <a:rPr lang="en-US" sz="1400" dirty="0"/>
              <a:t>able to take advantage of the improvements in </a:t>
            </a:r>
            <a:r>
              <a:rPr lang="en-US" sz="1400" dirty="0" smtClean="0"/>
              <a:t>GATK 4.</a:t>
            </a:r>
          </a:p>
          <a:p>
            <a:r>
              <a:rPr lang="en-US" sz="1400" dirty="0" smtClean="0"/>
              <a:t> </a:t>
            </a:r>
            <a:r>
              <a:rPr lang="pt-BR" sz="1400" dirty="0" err="1" smtClean="0"/>
              <a:t>Reproducible</a:t>
            </a:r>
            <a:r>
              <a:rPr lang="pt-BR" sz="1400" dirty="0" smtClean="0"/>
              <a:t> (</a:t>
            </a:r>
            <a:r>
              <a:rPr lang="pt-BR" sz="1400" dirty="0" err="1" smtClean="0"/>
              <a:t>provenance</a:t>
            </a:r>
            <a:r>
              <a:rPr lang="pt-BR" sz="1400" dirty="0" smtClean="0"/>
              <a:t>)</a:t>
            </a:r>
          </a:p>
          <a:p>
            <a:r>
              <a:rPr lang="pt-BR" sz="1400" dirty="0" err="1" smtClean="0"/>
              <a:t>Allow</a:t>
            </a:r>
            <a:r>
              <a:rPr lang="pt-BR" sz="1400" dirty="0" smtClean="0"/>
              <a:t> </a:t>
            </a:r>
            <a:r>
              <a:rPr lang="pt-BR" sz="1400" dirty="0" err="1" smtClean="0"/>
              <a:t>flexibility</a:t>
            </a:r>
            <a:r>
              <a:rPr lang="pt-BR" sz="1400" dirty="0" smtClean="0"/>
              <a:t> </a:t>
            </a:r>
            <a:r>
              <a:rPr lang="pt-BR" sz="1400" dirty="0" err="1" smtClean="0"/>
              <a:t>to</a:t>
            </a:r>
            <a:r>
              <a:rPr lang="pt-BR" sz="1400" dirty="0" smtClean="0"/>
              <a:t> </a:t>
            </a:r>
            <a:r>
              <a:rPr lang="pt-BR" sz="1400" dirty="0" err="1" smtClean="0"/>
              <a:t>adapt</a:t>
            </a:r>
            <a:r>
              <a:rPr lang="pt-BR" sz="1400" dirty="0" smtClean="0"/>
              <a:t> </a:t>
            </a:r>
            <a:r>
              <a:rPr lang="pt-BR" sz="1400" dirty="0" err="1" smtClean="0"/>
              <a:t>to</a:t>
            </a:r>
            <a:r>
              <a:rPr lang="pt-BR" sz="1400" dirty="0" smtClean="0"/>
              <a:t> new </a:t>
            </a:r>
            <a:r>
              <a:rPr lang="pt-BR" sz="1400" dirty="0" err="1" smtClean="0"/>
              <a:t>changes</a:t>
            </a:r>
            <a:r>
              <a:rPr lang="pt-BR" sz="1400" dirty="0" smtClean="0"/>
              <a:t> (new </a:t>
            </a:r>
            <a:r>
              <a:rPr lang="pt-BR" sz="1400" dirty="0" err="1" smtClean="0"/>
              <a:t>versions</a:t>
            </a:r>
            <a:r>
              <a:rPr lang="pt-BR" sz="1400" dirty="0" smtClean="0"/>
              <a:t>, new </a:t>
            </a:r>
            <a:r>
              <a:rPr lang="pt-BR" sz="1400" dirty="0" err="1" smtClean="0"/>
              <a:t>recommendations</a:t>
            </a:r>
            <a:r>
              <a:rPr lang="pt-BR" sz="1400" dirty="0" smtClean="0"/>
              <a:t>)</a:t>
            </a:r>
          </a:p>
          <a:p>
            <a:pPr lvl="1"/>
            <a:r>
              <a:rPr lang="pt-BR" sz="1400" dirty="0" err="1" smtClean="0"/>
              <a:t>Easy</a:t>
            </a:r>
            <a:r>
              <a:rPr lang="pt-BR" sz="1400" dirty="0" smtClean="0"/>
              <a:t> </a:t>
            </a:r>
            <a:r>
              <a:rPr lang="pt-BR" sz="1400" dirty="0" err="1" smtClean="0"/>
              <a:t>to</a:t>
            </a:r>
            <a:r>
              <a:rPr lang="pt-BR" sz="1400" dirty="0" smtClean="0"/>
              <a:t> </a:t>
            </a:r>
            <a:r>
              <a:rPr lang="pt-BR" sz="1400" dirty="0" err="1" smtClean="0"/>
              <a:t>change</a:t>
            </a:r>
            <a:r>
              <a:rPr lang="pt-BR" sz="1400" dirty="0" smtClean="0"/>
              <a:t> tools</a:t>
            </a:r>
          </a:p>
          <a:p>
            <a:pPr lvl="1"/>
            <a:r>
              <a:rPr lang="pt-BR" sz="1400" dirty="0" err="1" smtClean="0"/>
              <a:t>Easy</a:t>
            </a:r>
            <a:r>
              <a:rPr lang="pt-BR" sz="1400" dirty="0" smtClean="0"/>
              <a:t> </a:t>
            </a:r>
            <a:r>
              <a:rPr lang="pt-BR" sz="1400" dirty="0" err="1" smtClean="0"/>
              <a:t>to</a:t>
            </a:r>
            <a:r>
              <a:rPr lang="pt-BR" sz="1400" dirty="0" smtClean="0"/>
              <a:t> </a:t>
            </a:r>
            <a:r>
              <a:rPr lang="pt-BR" sz="1400" dirty="0" err="1" smtClean="0"/>
              <a:t>maintenance</a:t>
            </a:r>
            <a:endParaRPr lang="pt-BR" sz="1400" dirty="0" smtClean="0"/>
          </a:p>
          <a:p>
            <a:pPr lvl="1"/>
            <a:r>
              <a:rPr lang="pt-BR" sz="1400" dirty="0" err="1" smtClean="0"/>
              <a:t>Easy</a:t>
            </a:r>
            <a:r>
              <a:rPr lang="pt-BR" sz="1400" dirty="0" smtClean="0"/>
              <a:t> </a:t>
            </a:r>
            <a:r>
              <a:rPr lang="pt-BR" sz="1400" dirty="0" err="1" smtClean="0"/>
              <a:t>to</a:t>
            </a:r>
            <a:r>
              <a:rPr lang="pt-BR" sz="1400" dirty="0" smtClean="0"/>
              <a:t> </a:t>
            </a:r>
            <a:r>
              <a:rPr lang="pt-BR" sz="1400" dirty="0" err="1" smtClean="0"/>
              <a:t>scale</a:t>
            </a:r>
            <a:endParaRPr lang="pt-BR" sz="1400" dirty="0" smtClean="0"/>
          </a:p>
          <a:p>
            <a:pPr marL="457200" lvl="1" indent="0">
              <a:buFont typeface="Arial" panose="020B0604020202020204" pitchFamily="34" charset="0"/>
              <a:buNone/>
            </a:pPr>
            <a:endParaRPr lang="pt-BR" dirty="0" smtClean="0"/>
          </a:p>
          <a:p>
            <a:endParaRPr lang="pt-BR" dirty="0" smtClean="0"/>
          </a:p>
          <a:p>
            <a:endParaRPr lang="pt-BR" dirty="0"/>
          </a:p>
        </p:txBody>
      </p:sp>
      <p:pic>
        <p:nvPicPr>
          <p:cNvPr id="61" name="Picture 2" descr="Image result for scientific workflow manager system">
            <a:extLst>
              <a:ext uri="{FF2B5EF4-FFF2-40B4-BE49-F238E27FC236}">
                <a16:creationId xmlns:a16="http://schemas.microsoft.com/office/drawing/2014/main" id="{7C51D273-33C2-49FD-AD66-D18B84F28BA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7832" r="11860"/>
          <a:stretch/>
        </p:blipFill>
        <p:spPr bwMode="auto">
          <a:xfrm>
            <a:off x="5213839" y="2667101"/>
            <a:ext cx="2697555" cy="188942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26" name="Picture 2" descr="Broad Institute releases open-source GATK4 software for genome analysis,  optimized for speed and scalability | Broad Institute"/>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2743" b="22145"/>
          <a:stretch/>
        </p:blipFill>
        <p:spPr bwMode="auto">
          <a:xfrm>
            <a:off x="6081549" y="4789149"/>
            <a:ext cx="962134" cy="395653"/>
          </a:xfrm>
          <a:prstGeom prst="rect">
            <a:avLst/>
          </a:prstGeom>
          <a:noFill/>
          <a:extLst>
            <a:ext uri="{909E8E84-426E-40DD-AFC4-6F175D3DCCD1}">
              <a14:hiddenFill xmlns:a14="http://schemas.microsoft.com/office/drawing/2010/main">
                <a:solidFill>
                  <a:srgbClr val="FFFFFF"/>
                </a:solidFill>
              </a14:hiddenFill>
            </a:ext>
          </a:extLst>
        </p:spPr>
      </p:pic>
      <p:sp>
        <p:nvSpPr>
          <p:cNvPr id="62" name="Retângulo 61"/>
          <p:cNvSpPr/>
          <p:nvPr/>
        </p:nvSpPr>
        <p:spPr>
          <a:xfrm>
            <a:off x="2032023" y="4860418"/>
            <a:ext cx="847924" cy="369332"/>
          </a:xfrm>
          <a:prstGeom prst="rect">
            <a:avLst/>
          </a:prstGeom>
        </p:spPr>
        <p:style>
          <a:lnRef idx="2">
            <a:schemeClr val="accent5"/>
          </a:lnRef>
          <a:fillRef idx="1">
            <a:schemeClr val="lt1"/>
          </a:fillRef>
          <a:effectRef idx="0">
            <a:schemeClr val="accent5"/>
          </a:effectRef>
          <a:fontRef idx="minor">
            <a:schemeClr val="dk1"/>
          </a:fontRef>
        </p:style>
        <p:txBody>
          <a:bodyPr wrap="none">
            <a:spAutoFit/>
          </a:bodyPr>
          <a:lstStyle/>
          <a:p>
            <a:r>
              <a:rPr lang="pt-BR" dirty="0"/>
              <a:t>GATK 3</a:t>
            </a:r>
            <a:endParaRPr lang="en-US" dirty="0"/>
          </a:p>
        </p:txBody>
      </p:sp>
      <p:sp>
        <p:nvSpPr>
          <p:cNvPr id="63" name="Seta em Curva para Baixo 62"/>
          <p:cNvSpPr/>
          <p:nvPr/>
        </p:nvSpPr>
        <p:spPr>
          <a:xfrm>
            <a:off x="3745523" y="2178878"/>
            <a:ext cx="1600200" cy="353286"/>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4" name="CaixaDeTexto 1023"/>
          <p:cNvSpPr txBox="1"/>
          <p:nvPr/>
        </p:nvSpPr>
        <p:spPr>
          <a:xfrm>
            <a:off x="1497065" y="5417897"/>
            <a:ext cx="2114550"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s-ES" dirty="0" smtClean="0"/>
              <a:t>Tools</a:t>
            </a:r>
          </a:p>
          <a:p>
            <a:pPr marL="285750" indent="-285750">
              <a:buFont typeface="Arial" panose="020B0604020202020204" pitchFamily="34" charset="0"/>
              <a:buChar char="•"/>
            </a:pPr>
            <a:r>
              <a:rPr lang="es-ES" dirty="0" err="1" smtClean="0"/>
              <a:t>Best</a:t>
            </a:r>
            <a:r>
              <a:rPr lang="es-ES" dirty="0" smtClean="0"/>
              <a:t> </a:t>
            </a:r>
            <a:r>
              <a:rPr lang="es-ES" dirty="0" err="1" smtClean="0"/>
              <a:t>Practices</a:t>
            </a:r>
            <a:endParaRPr lang="en-US" dirty="0"/>
          </a:p>
        </p:txBody>
      </p:sp>
      <p:sp>
        <p:nvSpPr>
          <p:cNvPr id="67" name="CaixaDeTexto 66"/>
          <p:cNvSpPr txBox="1"/>
          <p:nvPr/>
        </p:nvSpPr>
        <p:spPr>
          <a:xfrm>
            <a:off x="5244948" y="5452975"/>
            <a:ext cx="6623202" cy="92333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s-ES" dirty="0" smtClean="0"/>
              <a:t>Tools</a:t>
            </a:r>
          </a:p>
          <a:p>
            <a:pPr marL="285750" indent="-285750">
              <a:buFont typeface="Arial" panose="020B0604020202020204" pitchFamily="34" charset="0"/>
              <a:buChar char="•"/>
            </a:pPr>
            <a:r>
              <a:rPr lang="es-ES" dirty="0" err="1" smtClean="0"/>
              <a:t>Best</a:t>
            </a:r>
            <a:r>
              <a:rPr lang="es-ES" dirty="0" smtClean="0"/>
              <a:t> </a:t>
            </a:r>
            <a:r>
              <a:rPr lang="es-ES" dirty="0" err="1" smtClean="0"/>
              <a:t>Practices</a:t>
            </a:r>
            <a:endParaRPr lang="es-ES" dirty="0" smtClean="0"/>
          </a:p>
          <a:p>
            <a:pPr marL="285750" indent="-285750">
              <a:buFont typeface="Arial" panose="020B0604020202020204" pitchFamily="34" charset="0"/>
              <a:buChar char="•"/>
            </a:pPr>
            <a:r>
              <a:rPr lang="es-ES" dirty="0" err="1" smtClean="0"/>
              <a:t>Execution</a:t>
            </a:r>
            <a:r>
              <a:rPr lang="es-ES" dirty="0" smtClean="0"/>
              <a:t> </a:t>
            </a:r>
            <a:r>
              <a:rPr lang="es-ES" dirty="0" err="1" smtClean="0"/>
              <a:t>infrastructure</a:t>
            </a:r>
            <a:r>
              <a:rPr lang="es-ES" dirty="0" smtClean="0"/>
              <a:t> + </a:t>
            </a:r>
            <a:r>
              <a:rPr lang="es-ES" dirty="0" err="1" smtClean="0"/>
              <a:t>Workflow</a:t>
            </a:r>
            <a:r>
              <a:rPr lang="es-ES" dirty="0" smtClean="0"/>
              <a:t> </a:t>
            </a:r>
            <a:r>
              <a:rPr lang="es-ES" dirty="0" err="1" smtClean="0"/>
              <a:t>description</a:t>
            </a:r>
            <a:r>
              <a:rPr lang="es-ES" dirty="0" smtClean="0"/>
              <a:t> </a:t>
            </a:r>
            <a:r>
              <a:rPr lang="es-ES" dirty="0" err="1" smtClean="0"/>
              <a:t>languague</a:t>
            </a:r>
            <a:r>
              <a:rPr lang="es-ES" dirty="0" smtClean="0"/>
              <a:t> </a:t>
            </a:r>
          </a:p>
        </p:txBody>
      </p:sp>
    </p:spTree>
    <p:extLst>
      <p:ext uri="{BB962C8B-B14F-4D97-AF65-F5344CB8AC3E}">
        <p14:creationId xmlns:p14="http://schemas.microsoft.com/office/powerpoint/2010/main" val="2383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 grpId="0" animBg="1"/>
      <p:bldP spid="6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05928" y="372667"/>
            <a:ext cx="10515600" cy="1325563"/>
          </a:xfrm>
        </p:spPr>
        <p:txBody>
          <a:bodyPr/>
          <a:lstStyle/>
          <a:p>
            <a:r>
              <a:rPr lang="en-US" b="1" dirty="0"/>
              <a:t>Workflow Description Language (WDL)</a:t>
            </a:r>
          </a:p>
        </p:txBody>
      </p:sp>
      <p:sp>
        <p:nvSpPr>
          <p:cNvPr id="4" name="CaixaDeTexto 3"/>
          <p:cNvSpPr txBox="1"/>
          <p:nvPr/>
        </p:nvSpPr>
        <p:spPr>
          <a:xfrm>
            <a:off x="605928" y="1266938"/>
            <a:ext cx="9805890" cy="646331"/>
          </a:xfrm>
          <a:prstGeom prst="rect">
            <a:avLst/>
          </a:prstGeom>
          <a:noFill/>
        </p:spPr>
        <p:txBody>
          <a:bodyPr wrap="none" rtlCol="0">
            <a:spAutoFit/>
          </a:bodyPr>
          <a:lstStyle/>
          <a:p>
            <a:r>
              <a:rPr lang="en-US" dirty="0" smtClean="0">
                <a:hlinkClick r:id="rId3"/>
              </a:rPr>
              <a:t>https://github.com/openwdl/wdl/blob/main/versions/1.0/SPEC.md#arrayarraystring-read_tsvstringfile</a:t>
            </a:r>
            <a:endParaRPr lang="en-US" dirty="0" smtClean="0"/>
          </a:p>
          <a:p>
            <a:endParaRPr lang="en-US" dirty="0"/>
          </a:p>
        </p:txBody>
      </p:sp>
      <p:sp>
        <p:nvSpPr>
          <p:cNvPr id="7" name="Retângulo 6"/>
          <p:cNvSpPr/>
          <p:nvPr/>
        </p:nvSpPr>
        <p:spPr>
          <a:xfrm>
            <a:off x="5474466" y="1784794"/>
            <a:ext cx="6096000" cy="5078313"/>
          </a:xfrm>
          <a:prstGeom prst="rect">
            <a:avLst/>
          </a:prstGeom>
        </p:spPr>
        <p:txBody>
          <a:bodyPr>
            <a:spAutoFit/>
          </a:bodyPr>
          <a:lstStyle/>
          <a:p>
            <a:r>
              <a:rPr lang="en-US" dirty="0" smtClean="0"/>
              <a:t>task hello {</a:t>
            </a:r>
          </a:p>
          <a:p>
            <a:r>
              <a:rPr lang="en-US" dirty="0" smtClean="0"/>
              <a:t>  input {</a:t>
            </a:r>
          </a:p>
          <a:p>
            <a:r>
              <a:rPr lang="en-US" dirty="0" smtClean="0"/>
              <a:t>    String pattern</a:t>
            </a:r>
          </a:p>
          <a:p>
            <a:r>
              <a:rPr lang="en-US" dirty="0" smtClean="0"/>
              <a:t>    File in</a:t>
            </a:r>
          </a:p>
          <a:p>
            <a:r>
              <a:rPr lang="en-US" dirty="0" smtClean="0"/>
              <a:t>  }</a:t>
            </a:r>
          </a:p>
          <a:p>
            <a:endParaRPr lang="en-US" dirty="0" smtClean="0"/>
          </a:p>
          <a:p>
            <a:r>
              <a:rPr lang="en-US" dirty="0" smtClean="0"/>
              <a:t>  command {</a:t>
            </a:r>
          </a:p>
          <a:p>
            <a:r>
              <a:rPr lang="en-US" dirty="0" smtClean="0"/>
              <a:t>    </a:t>
            </a:r>
            <a:r>
              <a:rPr lang="en-US" dirty="0" err="1" smtClean="0"/>
              <a:t>egrep</a:t>
            </a:r>
            <a:r>
              <a:rPr lang="en-US" dirty="0" smtClean="0"/>
              <a:t> '${pattern}' '${in}'</a:t>
            </a:r>
          </a:p>
          <a:p>
            <a:r>
              <a:rPr lang="en-US" dirty="0" smtClean="0"/>
              <a:t>  }</a:t>
            </a:r>
          </a:p>
          <a:p>
            <a:endParaRPr lang="en-US" dirty="0" smtClean="0"/>
          </a:p>
          <a:p>
            <a:r>
              <a:rPr lang="en-US" dirty="0" smtClean="0"/>
              <a:t>  runtime {</a:t>
            </a:r>
          </a:p>
          <a:p>
            <a:r>
              <a:rPr lang="en-US" dirty="0" smtClean="0"/>
              <a:t>    </a:t>
            </a:r>
            <a:r>
              <a:rPr lang="en-US" dirty="0" err="1" smtClean="0"/>
              <a:t>docker</a:t>
            </a:r>
            <a:r>
              <a:rPr lang="en-US" dirty="0" smtClean="0"/>
              <a:t>: "</a:t>
            </a:r>
            <a:r>
              <a:rPr lang="en-US" dirty="0" err="1" smtClean="0"/>
              <a:t>broadinstitute</a:t>
            </a:r>
            <a:r>
              <a:rPr lang="en-US" dirty="0" smtClean="0"/>
              <a:t>/</a:t>
            </a:r>
            <a:r>
              <a:rPr lang="en-US" dirty="0" err="1" smtClean="0"/>
              <a:t>my_image</a:t>
            </a:r>
            <a:r>
              <a:rPr lang="en-US" dirty="0" smtClean="0"/>
              <a:t>"</a:t>
            </a:r>
          </a:p>
          <a:p>
            <a:r>
              <a:rPr lang="en-US" dirty="0" smtClean="0"/>
              <a:t>  }</a:t>
            </a:r>
          </a:p>
          <a:p>
            <a:endParaRPr lang="en-US" dirty="0" smtClean="0"/>
          </a:p>
          <a:p>
            <a:r>
              <a:rPr lang="en-US" dirty="0" smtClean="0"/>
              <a:t>  output {</a:t>
            </a:r>
          </a:p>
          <a:p>
            <a:r>
              <a:rPr lang="en-US" dirty="0" smtClean="0"/>
              <a:t>    Array[String] matches = </a:t>
            </a:r>
            <a:r>
              <a:rPr lang="en-US" dirty="0" err="1" smtClean="0"/>
              <a:t>read_lines</a:t>
            </a:r>
            <a:r>
              <a:rPr lang="en-US" dirty="0" smtClean="0"/>
              <a:t>(</a:t>
            </a:r>
            <a:r>
              <a:rPr lang="en-US" dirty="0" err="1" smtClean="0"/>
              <a:t>stdout</a:t>
            </a:r>
            <a:r>
              <a:rPr lang="en-US" dirty="0" smtClean="0"/>
              <a:t>())</a:t>
            </a:r>
          </a:p>
          <a:p>
            <a:r>
              <a:rPr lang="en-US" dirty="0" smtClean="0"/>
              <a:t>  }</a:t>
            </a:r>
          </a:p>
          <a:p>
            <a:r>
              <a:rPr lang="en-US" dirty="0" smtClean="0"/>
              <a:t>}</a:t>
            </a:r>
            <a:endParaRPr lang="en-US" dirty="0"/>
          </a:p>
        </p:txBody>
      </p:sp>
      <p:sp>
        <p:nvSpPr>
          <p:cNvPr id="9" name="Retângulo 8"/>
          <p:cNvSpPr/>
          <p:nvPr/>
        </p:nvSpPr>
        <p:spPr>
          <a:xfrm>
            <a:off x="951122" y="1590104"/>
            <a:ext cx="6096000" cy="5355312"/>
          </a:xfrm>
          <a:prstGeom prst="rect">
            <a:avLst/>
          </a:prstGeom>
        </p:spPr>
        <p:txBody>
          <a:bodyPr>
            <a:spAutoFit/>
          </a:bodyPr>
          <a:lstStyle/>
          <a:p>
            <a:r>
              <a:rPr lang="en-US" dirty="0" smtClean="0"/>
              <a:t>workflow </a:t>
            </a:r>
            <a:r>
              <a:rPr lang="en-US" dirty="0" err="1" smtClean="0"/>
              <a:t>wf</a:t>
            </a:r>
            <a:r>
              <a:rPr lang="en-US" dirty="0" smtClean="0"/>
              <a:t> {</a:t>
            </a:r>
          </a:p>
          <a:p>
            <a:endParaRPr lang="es-ES" dirty="0"/>
          </a:p>
          <a:p>
            <a:r>
              <a:rPr lang="es-ES" dirty="0"/>
              <a:t> </a:t>
            </a:r>
            <a:r>
              <a:rPr lang="es-ES" dirty="0" smtClean="0"/>
              <a:t> input{</a:t>
            </a:r>
          </a:p>
          <a:p>
            <a:r>
              <a:rPr lang="es-ES" dirty="0" smtClean="0"/>
              <a:t>  }</a:t>
            </a:r>
            <a:endParaRPr lang="en-US" dirty="0" smtClean="0"/>
          </a:p>
          <a:p>
            <a:r>
              <a:rPr lang="en-US" dirty="0" smtClean="0"/>
              <a:t>  </a:t>
            </a:r>
          </a:p>
          <a:p>
            <a:r>
              <a:rPr lang="en-US" dirty="0"/>
              <a:t> </a:t>
            </a:r>
            <a:r>
              <a:rPr lang="en-US" dirty="0" smtClean="0"/>
              <a:t>call hello</a:t>
            </a:r>
          </a:p>
          <a:p>
            <a:r>
              <a:rPr lang="es-ES" dirty="0"/>
              <a:t> </a:t>
            </a:r>
            <a:r>
              <a:rPr lang="es-ES" dirty="0" smtClean="0"/>
              <a:t> {</a:t>
            </a:r>
          </a:p>
          <a:p>
            <a:r>
              <a:rPr lang="es-ES" dirty="0"/>
              <a:t> </a:t>
            </a:r>
            <a:r>
              <a:rPr lang="es-ES" dirty="0" smtClean="0"/>
              <a:t>     input:….</a:t>
            </a:r>
          </a:p>
          <a:p>
            <a:r>
              <a:rPr lang="es-ES" dirty="0"/>
              <a:t> </a:t>
            </a:r>
            <a:r>
              <a:rPr lang="es-ES" dirty="0" smtClean="0"/>
              <a:t> }</a:t>
            </a:r>
          </a:p>
          <a:p>
            <a:endParaRPr lang="en-US" dirty="0" smtClean="0"/>
          </a:p>
          <a:p>
            <a:r>
              <a:rPr lang="pt-BR" dirty="0"/>
              <a:t> </a:t>
            </a:r>
            <a:r>
              <a:rPr lang="pt-BR" dirty="0" err="1" smtClean="0"/>
              <a:t>call</a:t>
            </a:r>
            <a:r>
              <a:rPr lang="pt-BR" dirty="0" smtClean="0"/>
              <a:t> task1</a:t>
            </a:r>
          </a:p>
          <a:p>
            <a:r>
              <a:rPr lang="pt-BR" dirty="0" smtClean="0"/>
              <a:t> {</a:t>
            </a:r>
          </a:p>
          <a:p>
            <a:r>
              <a:rPr lang="pt-BR" dirty="0"/>
              <a:t> </a:t>
            </a:r>
            <a:r>
              <a:rPr lang="pt-BR" dirty="0" smtClean="0"/>
              <a:t>    input:....</a:t>
            </a:r>
          </a:p>
          <a:p>
            <a:r>
              <a:rPr lang="pt-BR" dirty="0"/>
              <a:t> </a:t>
            </a:r>
            <a:r>
              <a:rPr lang="pt-BR" dirty="0" smtClean="0"/>
              <a:t>}</a:t>
            </a:r>
          </a:p>
          <a:p>
            <a:endParaRPr lang="pt-BR" dirty="0"/>
          </a:p>
          <a:p>
            <a:r>
              <a:rPr lang="pt-BR" dirty="0" smtClean="0"/>
              <a:t>  output</a:t>
            </a:r>
            <a:r>
              <a:rPr lang="es-ES" dirty="0" smtClean="0"/>
              <a:t>{</a:t>
            </a:r>
          </a:p>
          <a:p>
            <a:r>
              <a:rPr lang="es-ES" dirty="0"/>
              <a:t> </a:t>
            </a:r>
            <a:r>
              <a:rPr lang="es-ES" dirty="0" smtClean="0"/>
              <a:t>    </a:t>
            </a:r>
            <a:r>
              <a:rPr lang="en-US" dirty="0" smtClean="0"/>
              <a:t>Array[String] </a:t>
            </a:r>
            <a:r>
              <a:rPr lang="en-US" dirty="0" err="1" smtClean="0"/>
              <a:t>wf_out</a:t>
            </a:r>
            <a:r>
              <a:rPr lang="en-US" dirty="0" smtClean="0"/>
              <a:t> = hello. matches</a:t>
            </a:r>
            <a:endParaRPr lang="es-ES" dirty="0" smtClean="0"/>
          </a:p>
          <a:p>
            <a:r>
              <a:rPr lang="es-ES" dirty="0"/>
              <a:t> </a:t>
            </a:r>
            <a:r>
              <a:rPr lang="es-ES" dirty="0" smtClean="0"/>
              <a:t>  }</a:t>
            </a:r>
            <a:endParaRPr lang="en-US" dirty="0" smtClean="0"/>
          </a:p>
          <a:p>
            <a:r>
              <a:rPr lang="en-US" dirty="0" smtClean="0"/>
              <a:t>}</a:t>
            </a:r>
            <a:endParaRPr lang="en-US" dirty="0"/>
          </a:p>
        </p:txBody>
      </p:sp>
      <p:sp>
        <p:nvSpPr>
          <p:cNvPr id="10" name="Retângulo 9"/>
          <p:cNvSpPr/>
          <p:nvPr/>
        </p:nvSpPr>
        <p:spPr>
          <a:xfrm>
            <a:off x="605928" y="2815084"/>
            <a:ext cx="1090670" cy="2203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err="1" smtClean="0"/>
              <a:t>if</a:t>
            </a:r>
            <a:r>
              <a:rPr lang="pt-BR" dirty="0"/>
              <a:t>:</a:t>
            </a:r>
            <a:endParaRPr lang="en-US" dirty="0"/>
          </a:p>
        </p:txBody>
      </p:sp>
      <p:sp>
        <p:nvSpPr>
          <p:cNvPr id="11" name="Retângulo 10"/>
          <p:cNvSpPr/>
          <p:nvPr/>
        </p:nvSpPr>
        <p:spPr>
          <a:xfrm>
            <a:off x="605928" y="4152276"/>
            <a:ext cx="1090670" cy="2203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err="1" smtClean="0"/>
              <a:t>scatter</a:t>
            </a:r>
            <a:r>
              <a:rPr lang="pt-BR" dirty="0" smtClean="0"/>
              <a:t>:</a:t>
            </a:r>
            <a:endParaRPr lang="en-US" dirty="0"/>
          </a:p>
        </p:txBody>
      </p:sp>
    </p:spTree>
    <p:extLst>
      <p:ext uri="{BB962C8B-B14F-4D97-AF65-F5344CB8AC3E}">
        <p14:creationId xmlns:p14="http://schemas.microsoft.com/office/powerpoint/2010/main" val="22892362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Cromwell + WDL</a:t>
            </a:r>
            <a:endParaRPr lang="en-US" dirty="0"/>
          </a:p>
        </p:txBody>
      </p:sp>
      <p:sp>
        <p:nvSpPr>
          <p:cNvPr id="3" name="Espaço Reservado para Conteúdo 2"/>
          <p:cNvSpPr>
            <a:spLocks noGrp="1"/>
          </p:cNvSpPr>
          <p:nvPr>
            <p:ph idx="1"/>
          </p:nvPr>
        </p:nvSpPr>
        <p:spPr/>
        <p:txBody>
          <a:bodyPr/>
          <a:lstStyle/>
          <a:p>
            <a:endParaRPr lang="en-US"/>
          </a:p>
        </p:txBody>
      </p:sp>
      <p:pic>
        <p:nvPicPr>
          <p:cNvPr id="2050" name="Picture 2" descr="https://drive.google.com/uc?id=1b31hJff7sOSxWIROL3ece2DFpx7wr15_"/>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4374" y="1562322"/>
            <a:ext cx="10639425" cy="4682109"/>
          </a:xfrm>
          <a:prstGeom prst="rect">
            <a:avLst/>
          </a:prstGeom>
          <a:noFill/>
          <a:extLst>
            <a:ext uri="{909E8E84-426E-40DD-AFC4-6F175D3DCCD1}">
              <a14:hiddenFill xmlns:a14="http://schemas.microsoft.com/office/drawing/2010/main">
                <a:solidFill>
                  <a:srgbClr val="FFFFFF"/>
                </a:solidFill>
              </a14:hiddenFill>
            </a:ext>
          </a:extLst>
        </p:spPr>
      </p:pic>
      <p:sp>
        <p:nvSpPr>
          <p:cNvPr id="4" name="Retângulo 3"/>
          <p:cNvSpPr/>
          <p:nvPr/>
        </p:nvSpPr>
        <p:spPr>
          <a:xfrm>
            <a:off x="857250" y="6311900"/>
            <a:ext cx="10763250" cy="369332"/>
          </a:xfrm>
          <a:prstGeom prst="rect">
            <a:avLst/>
          </a:prstGeom>
        </p:spPr>
        <p:txBody>
          <a:bodyPr wrap="square">
            <a:spAutoFit/>
          </a:bodyPr>
          <a:lstStyle/>
          <a:p>
            <a:r>
              <a:rPr lang="en-US" dirty="0" smtClean="0"/>
              <a:t>https://gatk.broadinstitute.org/hc/en-us/articles/360035889771-Pipelining-GATK-with-WDL-and-Cromwell</a:t>
            </a:r>
            <a:endParaRPr lang="en-US" dirty="0"/>
          </a:p>
        </p:txBody>
      </p:sp>
    </p:spTree>
    <p:extLst>
      <p:ext uri="{BB962C8B-B14F-4D97-AF65-F5344CB8AC3E}">
        <p14:creationId xmlns:p14="http://schemas.microsoft.com/office/powerpoint/2010/main" val="18114254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Summary</a:t>
            </a:r>
            <a:endParaRPr lang="en-US" dirty="0"/>
          </a:p>
        </p:txBody>
      </p:sp>
      <p:sp>
        <p:nvSpPr>
          <p:cNvPr id="3" name="Espaço Reservado para Conteúdo 2"/>
          <p:cNvSpPr>
            <a:spLocks noGrp="1"/>
          </p:cNvSpPr>
          <p:nvPr>
            <p:ph idx="1"/>
          </p:nvPr>
        </p:nvSpPr>
        <p:spPr/>
        <p:txBody>
          <a:bodyPr>
            <a:normAutofit fontScale="62500" lnSpcReduction="20000"/>
          </a:bodyPr>
          <a:lstStyle/>
          <a:p>
            <a:r>
              <a:rPr lang="en-US" dirty="0" smtClean="0"/>
              <a:t>Motivation</a:t>
            </a:r>
            <a:r>
              <a:rPr lang="es-ES" dirty="0" smtClean="0"/>
              <a:t>:</a:t>
            </a:r>
          </a:p>
          <a:p>
            <a:pPr lvl="1"/>
            <a:r>
              <a:rPr lang="en-US" dirty="0"/>
              <a:t>Variant </a:t>
            </a:r>
            <a:r>
              <a:rPr lang="en-US" dirty="0" smtClean="0"/>
              <a:t>calling workflow. </a:t>
            </a:r>
            <a:r>
              <a:rPr lang="es-ES" dirty="0" smtClean="0"/>
              <a:t>PIPEMB</a:t>
            </a:r>
          </a:p>
          <a:p>
            <a:pPr lvl="1"/>
            <a:r>
              <a:rPr lang="en-US" dirty="0" smtClean="0"/>
              <a:t>GATK</a:t>
            </a:r>
            <a:r>
              <a:rPr lang="en-US" dirty="0"/>
              <a:t>:  Best Practices, GATK and Picard, </a:t>
            </a:r>
            <a:r>
              <a:rPr lang="en-US" dirty="0" smtClean="0"/>
              <a:t>workflows</a:t>
            </a:r>
          </a:p>
          <a:p>
            <a:pPr lvl="1"/>
            <a:r>
              <a:rPr lang="en-US" dirty="0"/>
              <a:t>WDL + </a:t>
            </a:r>
            <a:r>
              <a:rPr lang="en-US" dirty="0" smtClean="0"/>
              <a:t>Cromwell</a:t>
            </a:r>
            <a:endParaRPr lang="es-ES" dirty="0" smtClean="0"/>
          </a:p>
          <a:p>
            <a:r>
              <a:rPr lang="en-US" b="1" dirty="0" smtClean="0"/>
              <a:t>PIPEMB-WDL workflow. Construction process</a:t>
            </a:r>
            <a:r>
              <a:rPr lang="en-US" b="1" dirty="0"/>
              <a:t>.</a:t>
            </a:r>
            <a:endParaRPr lang="en-US" b="1" dirty="0" smtClean="0"/>
          </a:p>
          <a:p>
            <a:pPr lvl="1"/>
            <a:r>
              <a:rPr lang="en-US" dirty="0" smtClean="0"/>
              <a:t>WDL coding</a:t>
            </a:r>
          </a:p>
          <a:p>
            <a:pPr lvl="1"/>
            <a:r>
              <a:rPr lang="en-US" dirty="0" smtClean="0"/>
              <a:t>Installation  </a:t>
            </a:r>
          </a:p>
          <a:p>
            <a:pPr lvl="1"/>
            <a:r>
              <a:rPr lang="en-US" dirty="0" smtClean="0"/>
              <a:t>Infrastructure points</a:t>
            </a:r>
          </a:p>
          <a:p>
            <a:r>
              <a:rPr lang="en-US" dirty="0" smtClean="0"/>
              <a:t>Execution:</a:t>
            </a:r>
          </a:p>
          <a:p>
            <a:pPr lvl="1"/>
            <a:r>
              <a:rPr lang="en-US" dirty="0" smtClean="0"/>
              <a:t>Input sequence files</a:t>
            </a:r>
          </a:p>
          <a:p>
            <a:pPr lvl="1"/>
            <a:r>
              <a:rPr lang="en-US" dirty="0" smtClean="0"/>
              <a:t>JSON file. Common options</a:t>
            </a:r>
          </a:p>
          <a:p>
            <a:pPr lvl="1"/>
            <a:r>
              <a:rPr lang="en-US" dirty="0" err="1" smtClean="0"/>
              <a:t>Slurm</a:t>
            </a:r>
            <a:r>
              <a:rPr lang="en-US" dirty="0" smtClean="0"/>
              <a:t> script (command execution)</a:t>
            </a:r>
          </a:p>
          <a:p>
            <a:pPr lvl="1"/>
            <a:r>
              <a:rPr lang="en-US" dirty="0" smtClean="0"/>
              <a:t>Execution time, output log (</a:t>
            </a:r>
            <a:r>
              <a:rPr lang="en-US" dirty="0"/>
              <a:t>when you know that everything was successful</a:t>
            </a:r>
            <a:r>
              <a:rPr lang="en-US" dirty="0" smtClean="0"/>
              <a:t>)</a:t>
            </a:r>
          </a:p>
          <a:p>
            <a:pPr lvl="1"/>
            <a:r>
              <a:rPr lang="en-US" dirty="0" smtClean="0"/>
              <a:t>Output directory</a:t>
            </a:r>
          </a:p>
          <a:p>
            <a:pPr marL="228600" lvl="1">
              <a:spcBef>
                <a:spcPts val="1000"/>
              </a:spcBef>
            </a:pPr>
            <a:r>
              <a:rPr lang="en-US" sz="2900" dirty="0"/>
              <a:t>Tips to understand your results:</a:t>
            </a:r>
          </a:p>
          <a:p>
            <a:pPr lvl="1"/>
            <a:r>
              <a:rPr lang="en-US" dirty="0"/>
              <a:t>D</a:t>
            </a:r>
            <a:r>
              <a:rPr lang="en-US" dirty="0" smtClean="0"/>
              <a:t>ifferences </a:t>
            </a:r>
            <a:r>
              <a:rPr lang="en-US" dirty="0"/>
              <a:t>in filters </a:t>
            </a:r>
            <a:endParaRPr lang="en-US" dirty="0" smtClean="0"/>
          </a:p>
          <a:p>
            <a:pPr marL="228600" lvl="1">
              <a:spcBef>
                <a:spcPts val="1000"/>
              </a:spcBef>
            </a:pPr>
            <a:r>
              <a:rPr lang="en-US" sz="2900" dirty="0"/>
              <a:t>W</a:t>
            </a:r>
            <a:r>
              <a:rPr lang="en-US" sz="2900" dirty="0" smtClean="0"/>
              <a:t>hat </a:t>
            </a:r>
            <a:r>
              <a:rPr lang="en-US" sz="2900" dirty="0"/>
              <a:t>is the </a:t>
            </a:r>
            <a:r>
              <a:rPr lang="en-US" sz="2900" dirty="0" smtClean="0"/>
              <a:t>next..?</a:t>
            </a:r>
            <a:endParaRPr lang="en-US" sz="2900" dirty="0"/>
          </a:p>
          <a:p>
            <a:endParaRPr lang="es-ES" dirty="0" smtClean="0"/>
          </a:p>
          <a:p>
            <a:endParaRPr lang="en-US" dirty="0"/>
          </a:p>
        </p:txBody>
      </p:sp>
    </p:spTree>
    <p:extLst>
      <p:ext uri="{BB962C8B-B14F-4D97-AF65-F5344CB8AC3E}">
        <p14:creationId xmlns:p14="http://schemas.microsoft.com/office/powerpoint/2010/main" val="17562341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592467"/>
          </a:xfrm>
        </p:spPr>
        <p:txBody>
          <a:bodyPr>
            <a:normAutofit fontScale="90000"/>
          </a:bodyPr>
          <a:lstStyle/>
          <a:p>
            <a:r>
              <a:rPr lang="es-ES" dirty="0" smtClean="0"/>
              <a:t>PIPEMB </a:t>
            </a:r>
            <a:r>
              <a:rPr lang="es-ES" dirty="0" err="1" smtClean="0"/>
              <a:t>workflow</a:t>
            </a:r>
            <a:r>
              <a:rPr lang="es-ES" dirty="0" smtClean="0"/>
              <a:t> </a:t>
            </a:r>
            <a:r>
              <a:rPr lang="es-ES" dirty="0" err="1" smtClean="0"/>
              <a:t>main</a:t>
            </a:r>
            <a:r>
              <a:rPr lang="es-ES" dirty="0" smtClean="0"/>
              <a:t> conceptual </a:t>
            </a:r>
            <a:r>
              <a:rPr lang="es-ES" dirty="0" err="1" smtClean="0"/>
              <a:t>model</a:t>
            </a:r>
            <a:endParaRPr lang="en-US" dirty="0"/>
          </a:p>
        </p:txBody>
      </p:sp>
      <p:pic>
        <p:nvPicPr>
          <p:cNvPr id="4" name="Espaço Reservado para Conteú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4611" y="1946061"/>
            <a:ext cx="9293962" cy="3791743"/>
          </a:xfrm>
        </p:spPr>
      </p:pic>
      <p:sp>
        <p:nvSpPr>
          <p:cNvPr id="5" name="Retângulo 4"/>
          <p:cNvSpPr/>
          <p:nvPr/>
        </p:nvSpPr>
        <p:spPr>
          <a:xfrm>
            <a:off x="897924" y="1690689"/>
            <a:ext cx="2100649"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tângulo 5"/>
          <p:cNvSpPr/>
          <p:nvPr/>
        </p:nvSpPr>
        <p:spPr>
          <a:xfrm>
            <a:off x="3167449" y="1690689"/>
            <a:ext cx="4996248"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tângulo 6"/>
          <p:cNvSpPr/>
          <p:nvPr/>
        </p:nvSpPr>
        <p:spPr>
          <a:xfrm>
            <a:off x="8425628" y="1690689"/>
            <a:ext cx="2619632"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tângulo 7"/>
          <p:cNvSpPr/>
          <p:nvPr/>
        </p:nvSpPr>
        <p:spPr>
          <a:xfrm>
            <a:off x="1166784" y="1321357"/>
            <a:ext cx="1562928" cy="369332"/>
          </a:xfrm>
          <a:prstGeom prst="rect">
            <a:avLst/>
          </a:prstGeom>
        </p:spPr>
        <p:txBody>
          <a:bodyPr wrap="none">
            <a:spAutoFit/>
          </a:bodyPr>
          <a:lstStyle/>
          <a:p>
            <a:pPr lvl="0"/>
            <a:r>
              <a:rPr lang="en-US" dirty="0" smtClean="0"/>
              <a:t>Pre-processing</a:t>
            </a:r>
            <a:endParaRPr lang="pt-BR" dirty="0"/>
          </a:p>
        </p:txBody>
      </p:sp>
      <p:sp>
        <p:nvSpPr>
          <p:cNvPr id="9" name="Retângulo 8"/>
          <p:cNvSpPr/>
          <p:nvPr/>
        </p:nvSpPr>
        <p:spPr>
          <a:xfrm>
            <a:off x="4950965" y="1321357"/>
            <a:ext cx="1791131" cy="369332"/>
          </a:xfrm>
          <a:prstGeom prst="rect">
            <a:avLst/>
          </a:prstGeom>
        </p:spPr>
        <p:txBody>
          <a:bodyPr wrap="none">
            <a:spAutoFit/>
          </a:bodyPr>
          <a:lstStyle/>
          <a:p>
            <a:pPr lvl="0"/>
            <a:r>
              <a:rPr lang="en-US" dirty="0" smtClean="0"/>
              <a:t>Variant discovery</a:t>
            </a:r>
            <a:endParaRPr lang="pt-BR" dirty="0"/>
          </a:p>
        </p:txBody>
      </p:sp>
      <p:sp>
        <p:nvSpPr>
          <p:cNvPr id="10" name="Retângulo 9"/>
          <p:cNvSpPr/>
          <p:nvPr/>
        </p:nvSpPr>
        <p:spPr>
          <a:xfrm>
            <a:off x="8349712" y="1315789"/>
            <a:ext cx="2771464" cy="369332"/>
          </a:xfrm>
          <a:prstGeom prst="rect">
            <a:avLst/>
          </a:prstGeom>
        </p:spPr>
        <p:txBody>
          <a:bodyPr wrap="none">
            <a:spAutoFit/>
          </a:bodyPr>
          <a:lstStyle/>
          <a:p>
            <a:pPr lvl="0"/>
            <a:r>
              <a:rPr lang="en-US" dirty="0" smtClean="0"/>
              <a:t>Refinement and evaluation </a:t>
            </a:r>
            <a:endParaRPr lang="pt-BR" dirty="0"/>
          </a:p>
        </p:txBody>
      </p:sp>
      <p:sp>
        <p:nvSpPr>
          <p:cNvPr id="3" name="Retângulo 2"/>
          <p:cNvSpPr/>
          <p:nvPr/>
        </p:nvSpPr>
        <p:spPr>
          <a:xfrm>
            <a:off x="6095999" y="1946061"/>
            <a:ext cx="4598489" cy="797139"/>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tângulo 10"/>
          <p:cNvSpPr/>
          <p:nvPr/>
        </p:nvSpPr>
        <p:spPr>
          <a:xfrm>
            <a:off x="1166785" y="3768641"/>
            <a:ext cx="1492440" cy="797139"/>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59956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Main steps for Germline Single-Sample </a:t>
            </a:r>
            <a:r>
              <a:rPr lang="en-US" dirty="0" smtClean="0"/>
              <a:t>Data</a:t>
            </a:r>
            <a:endParaRPr lang="en-US" dirty="0"/>
          </a:p>
        </p:txBody>
      </p:sp>
      <p:sp>
        <p:nvSpPr>
          <p:cNvPr id="3" name="Espaço Reservado para Conteúdo 2"/>
          <p:cNvSpPr>
            <a:spLocks noGrp="1"/>
          </p:cNvSpPr>
          <p:nvPr>
            <p:ph idx="1"/>
          </p:nvPr>
        </p:nvSpPr>
        <p:spPr/>
        <p:txBody>
          <a:bodyPr/>
          <a:lstStyle/>
          <a:p>
            <a:endParaRPr lang="en-US"/>
          </a:p>
        </p:txBody>
      </p:sp>
      <p:pic>
        <p:nvPicPr>
          <p:cNvPr id="2050" name="Picture 2" descr="https://drive.google.com/uc?id=1ObOiptwTQu4Jxo2qcMOqoK_vZ2rXbHo9"/>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 y="1372096"/>
            <a:ext cx="9639300" cy="5006749"/>
          </a:xfrm>
          <a:prstGeom prst="rect">
            <a:avLst/>
          </a:prstGeom>
          <a:noFill/>
          <a:extLst>
            <a:ext uri="{909E8E84-426E-40DD-AFC4-6F175D3DCCD1}">
              <a14:hiddenFill xmlns:a14="http://schemas.microsoft.com/office/drawing/2010/main">
                <a:solidFill>
                  <a:srgbClr val="FFFFFF"/>
                </a:solidFill>
              </a14:hiddenFill>
            </a:ext>
          </a:extLst>
        </p:spPr>
      </p:pic>
      <p:sp>
        <p:nvSpPr>
          <p:cNvPr id="5" name="Retângulo 4"/>
          <p:cNvSpPr/>
          <p:nvPr/>
        </p:nvSpPr>
        <p:spPr>
          <a:xfrm>
            <a:off x="838200" y="6311900"/>
            <a:ext cx="11607800" cy="369332"/>
          </a:xfrm>
          <a:prstGeom prst="rect">
            <a:avLst/>
          </a:prstGeom>
        </p:spPr>
        <p:txBody>
          <a:bodyPr wrap="square">
            <a:spAutoFit/>
          </a:bodyPr>
          <a:lstStyle/>
          <a:p>
            <a:r>
              <a:rPr lang="en-US" dirty="0"/>
              <a:t>https://gatk.broadinstitute.org/hc/en-us/articles/360035535932-Germline-short-variant-discovery-SNPs-Indels-</a:t>
            </a:r>
          </a:p>
        </p:txBody>
      </p:sp>
    </p:spTree>
    <p:extLst>
      <p:ext uri="{BB962C8B-B14F-4D97-AF65-F5344CB8AC3E}">
        <p14:creationId xmlns:p14="http://schemas.microsoft.com/office/powerpoint/2010/main" val="13089458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592467"/>
          </a:xfrm>
        </p:spPr>
        <p:txBody>
          <a:bodyPr>
            <a:normAutofit fontScale="90000"/>
          </a:bodyPr>
          <a:lstStyle/>
          <a:p>
            <a:r>
              <a:rPr lang="es-ES" dirty="0" smtClean="0"/>
              <a:t>PIPEMB </a:t>
            </a:r>
            <a:r>
              <a:rPr lang="es-ES" dirty="0" err="1" smtClean="0"/>
              <a:t>workflow</a:t>
            </a:r>
            <a:r>
              <a:rPr lang="es-ES" dirty="0" smtClean="0"/>
              <a:t> </a:t>
            </a:r>
            <a:r>
              <a:rPr lang="es-ES" dirty="0" err="1" smtClean="0"/>
              <a:t>main</a:t>
            </a:r>
            <a:r>
              <a:rPr lang="es-ES" dirty="0" smtClean="0"/>
              <a:t> conceptual </a:t>
            </a:r>
            <a:r>
              <a:rPr lang="es-ES" dirty="0" err="1" smtClean="0"/>
              <a:t>model</a:t>
            </a:r>
            <a:endParaRPr lang="en-US" dirty="0"/>
          </a:p>
        </p:txBody>
      </p:sp>
      <p:pic>
        <p:nvPicPr>
          <p:cNvPr id="4" name="Espaço Reservado para Conteú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4611" y="1946061"/>
            <a:ext cx="9293962" cy="3791743"/>
          </a:xfrm>
        </p:spPr>
      </p:pic>
      <p:sp>
        <p:nvSpPr>
          <p:cNvPr id="5" name="Retângulo 4"/>
          <p:cNvSpPr/>
          <p:nvPr/>
        </p:nvSpPr>
        <p:spPr>
          <a:xfrm>
            <a:off x="897924" y="1690689"/>
            <a:ext cx="2100649"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tângulo 5"/>
          <p:cNvSpPr/>
          <p:nvPr/>
        </p:nvSpPr>
        <p:spPr>
          <a:xfrm>
            <a:off x="3167449" y="1690689"/>
            <a:ext cx="4996248"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tângulo 6"/>
          <p:cNvSpPr/>
          <p:nvPr/>
        </p:nvSpPr>
        <p:spPr>
          <a:xfrm>
            <a:off x="8425628" y="1690689"/>
            <a:ext cx="2619632"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tângulo 7"/>
          <p:cNvSpPr/>
          <p:nvPr/>
        </p:nvSpPr>
        <p:spPr>
          <a:xfrm>
            <a:off x="1166784" y="1321357"/>
            <a:ext cx="1562928" cy="369332"/>
          </a:xfrm>
          <a:prstGeom prst="rect">
            <a:avLst/>
          </a:prstGeom>
        </p:spPr>
        <p:txBody>
          <a:bodyPr wrap="none">
            <a:spAutoFit/>
          </a:bodyPr>
          <a:lstStyle/>
          <a:p>
            <a:pPr lvl="0"/>
            <a:r>
              <a:rPr lang="en-US" dirty="0" smtClean="0"/>
              <a:t>Pre-processing</a:t>
            </a:r>
            <a:endParaRPr lang="pt-BR" dirty="0"/>
          </a:p>
        </p:txBody>
      </p:sp>
      <p:sp>
        <p:nvSpPr>
          <p:cNvPr id="9" name="Retângulo 8"/>
          <p:cNvSpPr/>
          <p:nvPr/>
        </p:nvSpPr>
        <p:spPr>
          <a:xfrm>
            <a:off x="4950965" y="1321357"/>
            <a:ext cx="1791131" cy="369332"/>
          </a:xfrm>
          <a:prstGeom prst="rect">
            <a:avLst/>
          </a:prstGeom>
        </p:spPr>
        <p:txBody>
          <a:bodyPr wrap="none">
            <a:spAutoFit/>
          </a:bodyPr>
          <a:lstStyle/>
          <a:p>
            <a:pPr lvl="0"/>
            <a:r>
              <a:rPr lang="en-US" dirty="0" smtClean="0"/>
              <a:t>Variant discovery</a:t>
            </a:r>
            <a:endParaRPr lang="pt-BR" dirty="0"/>
          </a:p>
        </p:txBody>
      </p:sp>
      <p:sp>
        <p:nvSpPr>
          <p:cNvPr id="10" name="Retângulo 9"/>
          <p:cNvSpPr/>
          <p:nvPr/>
        </p:nvSpPr>
        <p:spPr>
          <a:xfrm>
            <a:off x="8349712" y="1315789"/>
            <a:ext cx="2771464" cy="369332"/>
          </a:xfrm>
          <a:prstGeom prst="rect">
            <a:avLst/>
          </a:prstGeom>
        </p:spPr>
        <p:txBody>
          <a:bodyPr wrap="none">
            <a:spAutoFit/>
          </a:bodyPr>
          <a:lstStyle/>
          <a:p>
            <a:pPr lvl="0"/>
            <a:r>
              <a:rPr lang="en-US" dirty="0" smtClean="0"/>
              <a:t>Refinement and evaluation </a:t>
            </a:r>
            <a:endParaRPr lang="pt-BR" dirty="0"/>
          </a:p>
        </p:txBody>
      </p:sp>
      <p:sp>
        <p:nvSpPr>
          <p:cNvPr id="3" name="Retângulo 2"/>
          <p:cNvSpPr/>
          <p:nvPr/>
        </p:nvSpPr>
        <p:spPr>
          <a:xfrm>
            <a:off x="6095999" y="3631986"/>
            <a:ext cx="4598489" cy="79713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tângulo 10"/>
          <p:cNvSpPr/>
          <p:nvPr/>
        </p:nvSpPr>
        <p:spPr>
          <a:xfrm>
            <a:off x="1126015" y="3756394"/>
            <a:ext cx="1614747" cy="79713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50817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Main steps for Germline Cohort Data</a:t>
            </a:r>
          </a:p>
        </p:txBody>
      </p:sp>
      <p:sp>
        <p:nvSpPr>
          <p:cNvPr id="3" name="Espaço Reservado para Conteúdo 2"/>
          <p:cNvSpPr>
            <a:spLocks noGrp="1"/>
          </p:cNvSpPr>
          <p:nvPr>
            <p:ph idx="1"/>
          </p:nvPr>
        </p:nvSpPr>
        <p:spPr/>
        <p:txBody>
          <a:bodyPr/>
          <a:lstStyle/>
          <a:p>
            <a:endParaRPr lang="en-US"/>
          </a:p>
        </p:txBody>
      </p:sp>
      <p:pic>
        <p:nvPicPr>
          <p:cNvPr id="1026" name="Picture 2" descr="https://drive.google.com/uc?id=1HKtzOeobgOVjCXEUE0-5378ocBz6Age7"/>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 y="1675735"/>
            <a:ext cx="9838750" cy="4501228"/>
          </a:xfrm>
          <a:prstGeom prst="rect">
            <a:avLst/>
          </a:prstGeom>
          <a:noFill/>
          <a:extLst>
            <a:ext uri="{909E8E84-426E-40DD-AFC4-6F175D3DCCD1}">
              <a14:hiddenFill xmlns:a14="http://schemas.microsoft.com/office/drawing/2010/main">
                <a:solidFill>
                  <a:srgbClr val="FFFFFF"/>
                </a:solidFill>
              </a14:hiddenFill>
            </a:ext>
          </a:extLst>
        </p:spPr>
      </p:pic>
      <p:sp>
        <p:nvSpPr>
          <p:cNvPr id="5" name="Retângulo 4"/>
          <p:cNvSpPr/>
          <p:nvPr/>
        </p:nvSpPr>
        <p:spPr>
          <a:xfrm>
            <a:off x="838200" y="6311900"/>
            <a:ext cx="11607800" cy="369332"/>
          </a:xfrm>
          <a:prstGeom prst="rect">
            <a:avLst/>
          </a:prstGeom>
        </p:spPr>
        <p:txBody>
          <a:bodyPr wrap="square">
            <a:spAutoFit/>
          </a:bodyPr>
          <a:lstStyle/>
          <a:p>
            <a:r>
              <a:rPr lang="en-US" dirty="0"/>
              <a:t>https://gatk.broadinstitute.org/hc/en-us/articles/360035535932-Germline-short-variant-discovery-SNPs-Indels-</a:t>
            </a:r>
          </a:p>
        </p:txBody>
      </p:sp>
    </p:spTree>
    <p:extLst>
      <p:ext uri="{BB962C8B-B14F-4D97-AF65-F5344CB8AC3E}">
        <p14:creationId xmlns:p14="http://schemas.microsoft.com/office/powerpoint/2010/main" val="41472854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592467"/>
          </a:xfrm>
        </p:spPr>
        <p:txBody>
          <a:bodyPr>
            <a:normAutofit fontScale="90000"/>
          </a:bodyPr>
          <a:lstStyle/>
          <a:p>
            <a:r>
              <a:rPr lang="es-ES" dirty="0" smtClean="0"/>
              <a:t>PIPEMB </a:t>
            </a:r>
            <a:r>
              <a:rPr lang="es-ES" dirty="0" err="1" smtClean="0"/>
              <a:t>workflow</a:t>
            </a:r>
            <a:r>
              <a:rPr lang="es-ES" dirty="0" smtClean="0"/>
              <a:t> </a:t>
            </a:r>
            <a:r>
              <a:rPr lang="es-ES" dirty="0" err="1" smtClean="0"/>
              <a:t>main</a:t>
            </a:r>
            <a:r>
              <a:rPr lang="es-ES" dirty="0" smtClean="0"/>
              <a:t> conceptual </a:t>
            </a:r>
            <a:r>
              <a:rPr lang="es-ES" dirty="0" err="1" smtClean="0"/>
              <a:t>model</a:t>
            </a:r>
            <a:endParaRPr lang="en-US" dirty="0"/>
          </a:p>
        </p:txBody>
      </p:sp>
      <p:pic>
        <p:nvPicPr>
          <p:cNvPr id="4" name="Espaço Reservado para Conteú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4611" y="1946061"/>
            <a:ext cx="9293962" cy="3791743"/>
          </a:xfrm>
        </p:spPr>
      </p:pic>
      <p:sp>
        <p:nvSpPr>
          <p:cNvPr id="5" name="Retângulo 4"/>
          <p:cNvSpPr/>
          <p:nvPr/>
        </p:nvSpPr>
        <p:spPr>
          <a:xfrm>
            <a:off x="897924" y="1690689"/>
            <a:ext cx="2100649"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tângulo 5"/>
          <p:cNvSpPr/>
          <p:nvPr/>
        </p:nvSpPr>
        <p:spPr>
          <a:xfrm>
            <a:off x="3167449" y="1690689"/>
            <a:ext cx="4996248"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tângulo 6"/>
          <p:cNvSpPr/>
          <p:nvPr/>
        </p:nvSpPr>
        <p:spPr>
          <a:xfrm>
            <a:off x="8425628" y="1690689"/>
            <a:ext cx="2619632"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tângulo 7"/>
          <p:cNvSpPr/>
          <p:nvPr/>
        </p:nvSpPr>
        <p:spPr>
          <a:xfrm>
            <a:off x="1166784" y="1321357"/>
            <a:ext cx="1562928" cy="369332"/>
          </a:xfrm>
          <a:prstGeom prst="rect">
            <a:avLst/>
          </a:prstGeom>
        </p:spPr>
        <p:txBody>
          <a:bodyPr wrap="none">
            <a:spAutoFit/>
          </a:bodyPr>
          <a:lstStyle/>
          <a:p>
            <a:pPr lvl="0"/>
            <a:r>
              <a:rPr lang="en-US" dirty="0" smtClean="0"/>
              <a:t>Pre-processing</a:t>
            </a:r>
            <a:endParaRPr lang="pt-BR" dirty="0"/>
          </a:p>
        </p:txBody>
      </p:sp>
      <p:sp>
        <p:nvSpPr>
          <p:cNvPr id="9" name="Retângulo 8"/>
          <p:cNvSpPr/>
          <p:nvPr/>
        </p:nvSpPr>
        <p:spPr>
          <a:xfrm>
            <a:off x="4950965" y="1321357"/>
            <a:ext cx="1791131" cy="369332"/>
          </a:xfrm>
          <a:prstGeom prst="rect">
            <a:avLst/>
          </a:prstGeom>
        </p:spPr>
        <p:txBody>
          <a:bodyPr wrap="none">
            <a:spAutoFit/>
          </a:bodyPr>
          <a:lstStyle/>
          <a:p>
            <a:pPr lvl="0"/>
            <a:r>
              <a:rPr lang="en-US" dirty="0" smtClean="0"/>
              <a:t>Variant discovery</a:t>
            </a:r>
            <a:endParaRPr lang="pt-BR" dirty="0"/>
          </a:p>
        </p:txBody>
      </p:sp>
      <p:sp>
        <p:nvSpPr>
          <p:cNvPr id="10" name="Retângulo 9"/>
          <p:cNvSpPr/>
          <p:nvPr/>
        </p:nvSpPr>
        <p:spPr>
          <a:xfrm>
            <a:off x="8349712" y="1315789"/>
            <a:ext cx="2771464" cy="369332"/>
          </a:xfrm>
          <a:prstGeom prst="rect">
            <a:avLst/>
          </a:prstGeom>
        </p:spPr>
        <p:txBody>
          <a:bodyPr wrap="none">
            <a:spAutoFit/>
          </a:bodyPr>
          <a:lstStyle/>
          <a:p>
            <a:pPr lvl="0"/>
            <a:r>
              <a:rPr lang="en-US" dirty="0" smtClean="0"/>
              <a:t>Refinement and evaluation </a:t>
            </a:r>
            <a:endParaRPr lang="pt-BR" dirty="0"/>
          </a:p>
        </p:txBody>
      </p:sp>
      <p:sp>
        <p:nvSpPr>
          <p:cNvPr id="3" name="Retângulo 2"/>
          <p:cNvSpPr/>
          <p:nvPr/>
        </p:nvSpPr>
        <p:spPr>
          <a:xfrm>
            <a:off x="3805805" y="4963073"/>
            <a:ext cx="6888684" cy="797139"/>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32020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Summary</a:t>
            </a:r>
            <a:endParaRPr lang="en-US" dirty="0"/>
          </a:p>
        </p:txBody>
      </p:sp>
      <p:sp>
        <p:nvSpPr>
          <p:cNvPr id="3" name="Espaço Reservado para Conteúdo 2"/>
          <p:cNvSpPr>
            <a:spLocks noGrp="1"/>
          </p:cNvSpPr>
          <p:nvPr>
            <p:ph idx="1"/>
          </p:nvPr>
        </p:nvSpPr>
        <p:spPr/>
        <p:txBody>
          <a:bodyPr>
            <a:normAutofit fontScale="62500" lnSpcReduction="20000"/>
          </a:bodyPr>
          <a:lstStyle/>
          <a:p>
            <a:r>
              <a:rPr lang="en-US" b="1" dirty="0" smtClean="0"/>
              <a:t>Motivation</a:t>
            </a:r>
            <a:r>
              <a:rPr lang="es-ES" b="1" dirty="0" smtClean="0"/>
              <a:t>:</a:t>
            </a:r>
          </a:p>
          <a:p>
            <a:pPr lvl="1"/>
            <a:r>
              <a:rPr lang="en-US" dirty="0"/>
              <a:t>Variant </a:t>
            </a:r>
            <a:r>
              <a:rPr lang="en-US" dirty="0" smtClean="0"/>
              <a:t>calling workflow. </a:t>
            </a:r>
            <a:r>
              <a:rPr lang="es-ES" dirty="0" smtClean="0"/>
              <a:t>PIPEMB</a:t>
            </a:r>
          </a:p>
          <a:p>
            <a:pPr lvl="1"/>
            <a:r>
              <a:rPr lang="en-US" dirty="0" smtClean="0"/>
              <a:t>GATK</a:t>
            </a:r>
            <a:r>
              <a:rPr lang="en-US" dirty="0"/>
              <a:t>:  Best Practices, GATK and Picard, </a:t>
            </a:r>
            <a:r>
              <a:rPr lang="en-US" dirty="0" smtClean="0"/>
              <a:t>workflows</a:t>
            </a:r>
          </a:p>
          <a:p>
            <a:pPr lvl="1"/>
            <a:r>
              <a:rPr lang="en-US" dirty="0"/>
              <a:t>WDL + </a:t>
            </a:r>
            <a:r>
              <a:rPr lang="en-US" dirty="0" smtClean="0"/>
              <a:t>Cromwell</a:t>
            </a:r>
            <a:endParaRPr lang="es-ES" dirty="0" smtClean="0"/>
          </a:p>
          <a:p>
            <a:r>
              <a:rPr lang="en-US" dirty="0" smtClean="0"/>
              <a:t>PIPEMB-WDL workflow. Construction process</a:t>
            </a:r>
            <a:r>
              <a:rPr lang="pt-BR" dirty="0" smtClean="0"/>
              <a:t>:</a:t>
            </a:r>
            <a:endParaRPr lang="en-US" dirty="0" smtClean="0"/>
          </a:p>
          <a:p>
            <a:pPr lvl="1"/>
            <a:r>
              <a:rPr lang="en-US" dirty="0" smtClean="0"/>
              <a:t>WDL coding</a:t>
            </a:r>
          </a:p>
          <a:p>
            <a:pPr lvl="1"/>
            <a:r>
              <a:rPr lang="en-US" dirty="0" smtClean="0"/>
              <a:t>Installation  </a:t>
            </a:r>
          </a:p>
          <a:p>
            <a:pPr lvl="1"/>
            <a:r>
              <a:rPr lang="en-US" dirty="0" smtClean="0"/>
              <a:t>Infrastructure points</a:t>
            </a:r>
          </a:p>
          <a:p>
            <a:r>
              <a:rPr lang="en-US" dirty="0" smtClean="0"/>
              <a:t>Execution:</a:t>
            </a:r>
          </a:p>
          <a:p>
            <a:pPr lvl="1"/>
            <a:r>
              <a:rPr lang="en-US" dirty="0" smtClean="0"/>
              <a:t>Input sequence files</a:t>
            </a:r>
          </a:p>
          <a:p>
            <a:pPr lvl="1"/>
            <a:r>
              <a:rPr lang="en-US" dirty="0" smtClean="0"/>
              <a:t>JSON file. Common options</a:t>
            </a:r>
          </a:p>
          <a:p>
            <a:pPr lvl="1"/>
            <a:r>
              <a:rPr lang="en-US" dirty="0" err="1" smtClean="0"/>
              <a:t>Slurm</a:t>
            </a:r>
            <a:r>
              <a:rPr lang="en-US" dirty="0" smtClean="0"/>
              <a:t> script (command execution)</a:t>
            </a:r>
          </a:p>
          <a:p>
            <a:pPr lvl="1"/>
            <a:r>
              <a:rPr lang="en-US" dirty="0" smtClean="0"/>
              <a:t>Execution time, output log (</a:t>
            </a:r>
            <a:r>
              <a:rPr lang="en-US" dirty="0"/>
              <a:t>when you know that everything was successful</a:t>
            </a:r>
            <a:r>
              <a:rPr lang="en-US" dirty="0" smtClean="0"/>
              <a:t>)</a:t>
            </a:r>
          </a:p>
          <a:p>
            <a:pPr lvl="1"/>
            <a:r>
              <a:rPr lang="en-US" dirty="0" smtClean="0"/>
              <a:t>Output directory</a:t>
            </a:r>
          </a:p>
          <a:p>
            <a:pPr marL="228600" lvl="1">
              <a:spcBef>
                <a:spcPts val="1000"/>
              </a:spcBef>
            </a:pPr>
            <a:r>
              <a:rPr lang="en-US" sz="2900" dirty="0"/>
              <a:t>Tips to understand your results:</a:t>
            </a:r>
          </a:p>
          <a:p>
            <a:pPr lvl="1"/>
            <a:r>
              <a:rPr lang="en-US" dirty="0"/>
              <a:t>D</a:t>
            </a:r>
            <a:r>
              <a:rPr lang="en-US" dirty="0" smtClean="0"/>
              <a:t>ifferences </a:t>
            </a:r>
            <a:r>
              <a:rPr lang="en-US" dirty="0"/>
              <a:t>in filters </a:t>
            </a:r>
            <a:endParaRPr lang="en-US" dirty="0" smtClean="0"/>
          </a:p>
          <a:p>
            <a:pPr marL="228600" lvl="1">
              <a:spcBef>
                <a:spcPts val="1000"/>
              </a:spcBef>
            </a:pPr>
            <a:r>
              <a:rPr lang="en-US" sz="2900" dirty="0"/>
              <a:t>W</a:t>
            </a:r>
            <a:r>
              <a:rPr lang="en-US" sz="2900" dirty="0" smtClean="0"/>
              <a:t>hat </a:t>
            </a:r>
            <a:r>
              <a:rPr lang="en-US" sz="2900" dirty="0"/>
              <a:t>is the </a:t>
            </a:r>
            <a:r>
              <a:rPr lang="en-US" sz="2900" dirty="0" smtClean="0"/>
              <a:t>next..?</a:t>
            </a:r>
            <a:endParaRPr lang="en-US" sz="2900" dirty="0"/>
          </a:p>
          <a:p>
            <a:endParaRPr lang="es-ES" dirty="0" smtClean="0"/>
          </a:p>
          <a:p>
            <a:endParaRPr lang="en-US" dirty="0"/>
          </a:p>
        </p:txBody>
      </p:sp>
    </p:spTree>
    <p:extLst>
      <p:ext uri="{BB962C8B-B14F-4D97-AF65-F5344CB8AC3E}">
        <p14:creationId xmlns:p14="http://schemas.microsoft.com/office/powerpoint/2010/main" val="417807465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n-US"/>
          </a:p>
        </p:txBody>
      </p:sp>
      <p:sp>
        <p:nvSpPr>
          <p:cNvPr id="3" name="Espaço Reservado para Conteúdo 2"/>
          <p:cNvSpPr>
            <a:spLocks noGrp="1"/>
          </p:cNvSpPr>
          <p:nvPr>
            <p:ph idx="1"/>
          </p:nvPr>
        </p:nvSpPr>
        <p:spPr/>
        <p:txBody>
          <a:bodyPr/>
          <a:lstStyle/>
          <a:p>
            <a:endParaRPr lang="en-US"/>
          </a:p>
        </p:txBody>
      </p:sp>
      <p:pic>
        <p:nvPicPr>
          <p:cNvPr id="3074" name="Picture 2" descr="https://drive.google.com/uc?id=1rDDE0v_F2YCeXfQnS00w0MY3cAGQvfh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1999" y="772443"/>
            <a:ext cx="7461250" cy="5535766"/>
          </a:xfrm>
          <a:prstGeom prst="rect">
            <a:avLst/>
          </a:prstGeom>
          <a:noFill/>
          <a:extLst>
            <a:ext uri="{909E8E84-426E-40DD-AFC4-6F175D3DCCD1}">
              <a14:hiddenFill xmlns:a14="http://schemas.microsoft.com/office/drawing/2010/main">
                <a:solidFill>
                  <a:srgbClr val="FFFFFF"/>
                </a:solidFill>
              </a14:hiddenFill>
            </a:ext>
          </a:extLst>
        </p:spPr>
      </p:pic>
      <p:sp>
        <p:nvSpPr>
          <p:cNvPr id="4" name="Retângulo 3"/>
          <p:cNvSpPr/>
          <p:nvPr/>
        </p:nvSpPr>
        <p:spPr>
          <a:xfrm>
            <a:off x="761999" y="161925"/>
            <a:ext cx="5648325" cy="369332"/>
          </a:xfrm>
          <a:prstGeom prst="rect">
            <a:avLst/>
          </a:prstGeom>
        </p:spPr>
        <p:txBody>
          <a:bodyPr wrap="square">
            <a:spAutoFit/>
          </a:bodyPr>
          <a:lstStyle/>
          <a:p>
            <a:r>
              <a:rPr lang="en-US" b="1" dirty="0">
                <a:solidFill>
                  <a:srgbClr val="000000"/>
                </a:solidFill>
                <a:latin typeface="Montserrat"/>
              </a:rPr>
              <a:t>Somatic short variant discovery (SNVs + </a:t>
            </a:r>
            <a:r>
              <a:rPr lang="en-US" b="1" dirty="0" err="1">
                <a:solidFill>
                  <a:srgbClr val="000000"/>
                </a:solidFill>
                <a:latin typeface="Montserrat"/>
              </a:rPr>
              <a:t>Indels</a:t>
            </a:r>
            <a:r>
              <a:rPr lang="en-US" b="1" dirty="0">
                <a:solidFill>
                  <a:srgbClr val="000000"/>
                </a:solidFill>
                <a:latin typeface="Montserrat"/>
              </a:rPr>
              <a:t>)</a:t>
            </a:r>
            <a:endParaRPr lang="en-US" b="1" i="0" dirty="0">
              <a:solidFill>
                <a:srgbClr val="000000"/>
              </a:solidFill>
              <a:effectLst/>
              <a:latin typeface="Montserrat"/>
            </a:endParaRPr>
          </a:p>
        </p:txBody>
      </p:sp>
      <p:sp>
        <p:nvSpPr>
          <p:cNvPr id="6" name="Retângulo 5"/>
          <p:cNvSpPr/>
          <p:nvPr/>
        </p:nvSpPr>
        <p:spPr>
          <a:xfrm>
            <a:off x="292100" y="6308209"/>
            <a:ext cx="11607800" cy="369332"/>
          </a:xfrm>
          <a:prstGeom prst="rect">
            <a:avLst/>
          </a:prstGeom>
        </p:spPr>
        <p:txBody>
          <a:bodyPr wrap="square">
            <a:spAutoFit/>
          </a:bodyPr>
          <a:lstStyle/>
          <a:p>
            <a:r>
              <a:rPr lang="en-US" dirty="0"/>
              <a:t>https://gatk.broadinstitute.org/hc/en-us/articles/360035535932-Germline-short-variant-discovery-SNPs-Indels-</a:t>
            </a:r>
          </a:p>
        </p:txBody>
      </p:sp>
    </p:spTree>
    <p:extLst>
      <p:ext uri="{BB962C8B-B14F-4D97-AF65-F5344CB8AC3E}">
        <p14:creationId xmlns:p14="http://schemas.microsoft.com/office/powerpoint/2010/main" val="193656825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417073"/>
          </a:xfrm>
        </p:spPr>
        <p:txBody>
          <a:bodyPr>
            <a:normAutofit fontScale="90000"/>
          </a:bodyPr>
          <a:lstStyle/>
          <a:p>
            <a:r>
              <a:rPr lang="en-US" dirty="0"/>
              <a:t>Available implementations </a:t>
            </a:r>
            <a:r>
              <a:rPr lang="en-US" dirty="0" smtClean="0"/>
              <a:t>(GATK </a:t>
            </a:r>
            <a:r>
              <a:rPr lang="en-US" dirty="0"/>
              <a:t>workflows) </a:t>
            </a:r>
            <a:endParaRPr lang="pt-BR" dirty="0"/>
          </a:p>
        </p:txBody>
      </p:sp>
      <p:sp>
        <p:nvSpPr>
          <p:cNvPr id="5" name="Retângulo 4"/>
          <p:cNvSpPr/>
          <p:nvPr/>
        </p:nvSpPr>
        <p:spPr>
          <a:xfrm>
            <a:off x="319491" y="2853368"/>
            <a:ext cx="2115238"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smtClean="0">
                <a:hlinkClick r:id="rId3"/>
              </a:rPr>
              <a:t>gatk4-data-processing</a:t>
            </a:r>
            <a:r>
              <a:rPr lang="en-US" sz="1400" b="1" dirty="0" smtClean="0"/>
              <a:t>. </a:t>
            </a:r>
            <a:r>
              <a:rPr lang="en-US" sz="1400" b="1" i="1" dirty="0">
                <a:solidFill>
                  <a:schemeClr val="bg1"/>
                </a:solidFill>
              </a:rPr>
              <a:t>processing-for-variant-discovery-gatk4.wdl</a:t>
            </a:r>
            <a:r>
              <a:rPr lang="en-US" sz="1400" dirty="0" smtClean="0"/>
              <a:t/>
            </a:r>
            <a:br>
              <a:rPr lang="en-US" sz="1400" dirty="0" smtClean="0"/>
            </a:br>
            <a:endParaRPr lang="en-US" sz="1400" b="1" dirty="0"/>
          </a:p>
        </p:txBody>
      </p:sp>
      <p:sp>
        <p:nvSpPr>
          <p:cNvPr id="6" name="Retângulo 5"/>
          <p:cNvSpPr/>
          <p:nvPr/>
        </p:nvSpPr>
        <p:spPr>
          <a:xfrm>
            <a:off x="2996588" y="1661896"/>
            <a:ext cx="2666082"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atinLnBrk="1"/>
            <a:r>
              <a:rPr lang="en-US" sz="1400" b="1" dirty="0">
                <a:hlinkClick r:id="rId4"/>
              </a:rPr>
              <a:t>gatk4-germline-snps-indels</a:t>
            </a:r>
            <a:r>
              <a:rPr lang="en-US" sz="1400" b="1" dirty="0" smtClean="0"/>
              <a:t>.</a:t>
            </a:r>
          </a:p>
          <a:p>
            <a:pPr latinLnBrk="1"/>
            <a:r>
              <a:rPr lang="en-US" sz="1400" b="1" i="1" dirty="0" err="1" smtClean="0"/>
              <a:t>haplotypecaller.wdl</a:t>
            </a:r>
            <a:r>
              <a:rPr lang="en-US" sz="1400" b="1" dirty="0"/>
              <a:t> </a:t>
            </a:r>
          </a:p>
        </p:txBody>
      </p:sp>
      <p:sp>
        <p:nvSpPr>
          <p:cNvPr id="7" name="Retângulo 6"/>
          <p:cNvSpPr/>
          <p:nvPr/>
        </p:nvSpPr>
        <p:spPr>
          <a:xfrm>
            <a:off x="6380601" y="1661896"/>
            <a:ext cx="2278657"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atinLnBrk="1"/>
            <a:r>
              <a:rPr lang="en-US" sz="1400" b="1" dirty="0" smtClean="0">
                <a:effectLst/>
                <a:hlinkClick r:id="rId4"/>
              </a:rPr>
              <a:t>gatk4-germline-snps-indels</a:t>
            </a:r>
            <a:r>
              <a:rPr lang="en-US" sz="1400" b="1" dirty="0" smtClean="0">
                <a:effectLst/>
              </a:rPr>
              <a:t>.</a:t>
            </a:r>
          </a:p>
          <a:p>
            <a:pPr latinLnBrk="1"/>
            <a:r>
              <a:rPr lang="en-US" sz="1400" b="1" i="1" dirty="0" err="1" smtClean="0">
                <a:effectLst/>
              </a:rPr>
              <a:t>JointGenotyping.wdl</a:t>
            </a:r>
            <a:endParaRPr lang="en-US" sz="1400" b="1" dirty="0" smtClean="0">
              <a:effectLst/>
            </a:endParaRPr>
          </a:p>
        </p:txBody>
      </p:sp>
      <p:sp>
        <p:nvSpPr>
          <p:cNvPr id="8" name="Retângulo 7"/>
          <p:cNvSpPr/>
          <p:nvPr/>
        </p:nvSpPr>
        <p:spPr>
          <a:xfrm>
            <a:off x="3580482" y="4843747"/>
            <a:ext cx="2313541"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hlinkClick r:id="rId5"/>
              </a:rPr>
              <a:t>gatk4-somatic-snvs-indels</a:t>
            </a:r>
            <a:r>
              <a:rPr lang="en-US" sz="1400" b="1" dirty="0" smtClean="0"/>
              <a:t>.</a:t>
            </a:r>
          </a:p>
          <a:p>
            <a:pPr algn="ctr"/>
            <a:r>
              <a:rPr lang="en-US" sz="1400" b="1" i="1" dirty="0" smtClean="0">
                <a:solidFill>
                  <a:schemeClr val="bg1"/>
                </a:solidFill>
              </a:rPr>
              <a:t>mutect2.wdl</a:t>
            </a:r>
            <a:endParaRPr lang="en-US" sz="1400" b="1" i="1" dirty="0">
              <a:solidFill>
                <a:schemeClr val="bg1"/>
              </a:solidFill>
            </a:endParaRPr>
          </a:p>
        </p:txBody>
      </p:sp>
      <p:sp>
        <p:nvSpPr>
          <p:cNvPr id="10" name="Retângulo 9"/>
          <p:cNvSpPr/>
          <p:nvPr/>
        </p:nvSpPr>
        <p:spPr>
          <a:xfrm>
            <a:off x="484743" y="4843749"/>
            <a:ext cx="2313541"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hlinkClick r:id="rId5"/>
              </a:rPr>
              <a:t>gatk4-somatic-snvs-indels</a:t>
            </a:r>
            <a:r>
              <a:rPr lang="en-US" sz="1400" b="1" dirty="0" smtClean="0"/>
              <a:t>.</a:t>
            </a:r>
          </a:p>
          <a:p>
            <a:pPr algn="ctr"/>
            <a:r>
              <a:rPr lang="en-US" sz="1400" b="1" i="1" dirty="0" smtClean="0">
                <a:solidFill>
                  <a:schemeClr val="bg1"/>
                </a:solidFill>
              </a:rPr>
              <a:t>mutect2_pon.wdl</a:t>
            </a:r>
            <a:endParaRPr lang="en-US" sz="1400" b="1" i="1" dirty="0">
              <a:solidFill>
                <a:schemeClr val="bg1"/>
              </a:solidFill>
            </a:endParaRPr>
          </a:p>
        </p:txBody>
      </p:sp>
      <p:sp>
        <p:nvSpPr>
          <p:cNvPr id="9" name="CaixaDeTexto 8"/>
          <p:cNvSpPr txBox="1"/>
          <p:nvPr/>
        </p:nvSpPr>
        <p:spPr>
          <a:xfrm flipH="1">
            <a:off x="9188065" y="1661896"/>
            <a:ext cx="2661812" cy="3416320"/>
          </a:xfrm>
          <a:prstGeom prst="rect">
            <a:avLst/>
          </a:prstGeom>
          <a:noFill/>
        </p:spPr>
        <p:txBody>
          <a:bodyPr wrap="square" rtlCol="0">
            <a:spAutoFit/>
          </a:bodyPr>
          <a:lstStyle/>
          <a:p>
            <a:pPr marL="285750" indent="-285750">
              <a:buFont typeface="Arial" panose="020B0604020202020204" pitchFamily="34" charset="0"/>
              <a:buChar char="•"/>
            </a:pPr>
            <a:r>
              <a:rPr lang="en-US" dirty="0"/>
              <a:t>There is no integration between the different implementations. </a:t>
            </a:r>
            <a:endParaRPr lang="en-US" dirty="0" smtClean="0"/>
          </a:p>
          <a:p>
            <a:pPr marL="285750" indent="-285750">
              <a:buFont typeface="Arial" panose="020B0604020202020204" pitchFamily="34" charset="0"/>
              <a:buChar char="•"/>
            </a:pPr>
            <a:r>
              <a:rPr lang="en-US" dirty="0" smtClean="0"/>
              <a:t>Validation </a:t>
            </a:r>
            <a:r>
              <a:rPr lang="en-US" dirty="0"/>
              <a:t>is not included in all cases. </a:t>
            </a:r>
            <a:endParaRPr lang="en-US" dirty="0" smtClean="0"/>
          </a:p>
          <a:p>
            <a:pPr marL="285750" indent="-285750">
              <a:buFont typeface="Arial" panose="020B0604020202020204" pitchFamily="34" charset="0"/>
              <a:buChar char="•"/>
            </a:pPr>
            <a:r>
              <a:rPr lang="en-US" dirty="0" smtClean="0"/>
              <a:t>Does </a:t>
            </a:r>
            <a:r>
              <a:rPr lang="en-US" dirty="0"/>
              <a:t>not take </a:t>
            </a:r>
            <a:r>
              <a:rPr lang="en-US" i="1" dirty="0" err="1"/>
              <a:t>fastq</a:t>
            </a:r>
            <a:r>
              <a:rPr lang="en-US" dirty="0"/>
              <a:t> input into account. </a:t>
            </a:r>
            <a:endParaRPr lang="en-US" dirty="0" smtClean="0"/>
          </a:p>
          <a:p>
            <a:pPr marL="285750" indent="-285750">
              <a:buFont typeface="Arial" panose="020B0604020202020204" pitchFamily="34" charset="0"/>
              <a:buChar char="•"/>
            </a:pPr>
            <a:r>
              <a:rPr lang="en-US" dirty="0" smtClean="0"/>
              <a:t>Does </a:t>
            </a:r>
            <a:r>
              <a:rPr lang="en-US" dirty="0"/>
              <a:t>not include adapter marking. </a:t>
            </a:r>
            <a:endParaRPr lang="en-US" dirty="0" smtClean="0"/>
          </a:p>
          <a:p>
            <a:pPr marL="285750" indent="-285750">
              <a:buFont typeface="Arial" panose="020B0604020202020204" pitchFamily="34" charset="0"/>
              <a:buChar char="•"/>
            </a:pPr>
            <a:r>
              <a:rPr lang="en-US" dirty="0" smtClean="0"/>
              <a:t>Multi-sample </a:t>
            </a:r>
            <a:r>
              <a:rPr lang="en-US" dirty="0"/>
              <a:t>processing is not automated. </a:t>
            </a:r>
          </a:p>
        </p:txBody>
      </p:sp>
    </p:spTree>
    <p:extLst>
      <p:ext uri="{BB962C8B-B14F-4D97-AF65-F5344CB8AC3E}">
        <p14:creationId xmlns:p14="http://schemas.microsoft.com/office/powerpoint/2010/main" val="339865194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417073"/>
          </a:xfrm>
        </p:spPr>
        <p:txBody>
          <a:bodyPr>
            <a:normAutofit fontScale="90000"/>
          </a:bodyPr>
          <a:lstStyle/>
          <a:p>
            <a:r>
              <a:rPr lang="en-US" dirty="0"/>
              <a:t>Available implementations (</a:t>
            </a:r>
            <a:r>
              <a:rPr lang="en-US" dirty="0" err="1"/>
              <a:t>gatk</a:t>
            </a:r>
            <a:r>
              <a:rPr lang="en-US" dirty="0"/>
              <a:t> workflows) </a:t>
            </a:r>
            <a:endParaRPr lang="pt-BR" dirty="0"/>
          </a:p>
        </p:txBody>
      </p:sp>
      <p:sp>
        <p:nvSpPr>
          <p:cNvPr id="5" name="Retângulo 4"/>
          <p:cNvSpPr/>
          <p:nvPr/>
        </p:nvSpPr>
        <p:spPr>
          <a:xfrm>
            <a:off x="914403" y="2853368"/>
            <a:ext cx="2115238"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smtClean="0">
                <a:hlinkClick r:id="rId3"/>
              </a:rPr>
              <a:t>gatk4-data-processing</a:t>
            </a:r>
            <a:r>
              <a:rPr lang="en-US" sz="1400" b="1" dirty="0" smtClean="0"/>
              <a:t>. </a:t>
            </a:r>
            <a:r>
              <a:rPr lang="en-US" sz="1400" b="1" i="1" dirty="0">
                <a:solidFill>
                  <a:schemeClr val="bg1"/>
                </a:solidFill>
              </a:rPr>
              <a:t>processing-for-variant-discovery-gatk4.wdl</a:t>
            </a:r>
            <a:r>
              <a:rPr lang="en-US" sz="1400" dirty="0" smtClean="0"/>
              <a:t/>
            </a:r>
            <a:br>
              <a:rPr lang="en-US" sz="1400" dirty="0" smtClean="0"/>
            </a:br>
            <a:endParaRPr lang="en-US" sz="1400" b="1" dirty="0"/>
          </a:p>
        </p:txBody>
      </p:sp>
      <p:sp>
        <p:nvSpPr>
          <p:cNvPr id="6" name="Retângulo 5"/>
          <p:cNvSpPr/>
          <p:nvPr/>
        </p:nvSpPr>
        <p:spPr>
          <a:xfrm>
            <a:off x="2458592" y="1298338"/>
            <a:ext cx="2355779"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atinLnBrk="1"/>
            <a:r>
              <a:rPr lang="en-US" sz="1400" b="1" dirty="0">
                <a:hlinkClick r:id="rId4"/>
              </a:rPr>
              <a:t>gatk4-germline-snps-indels</a:t>
            </a:r>
            <a:r>
              <a:rPr lang="en-US" sz="1400" b="1" dirty="0" smtClean="0"/>
              <a:t>.</a:t>
            </a:r>
          </a:p>
          <a:p>
            <a:pPr latinLnBrk="1"/>
            <a:r>
              <a:rPr lang="en-US" sz="1400" b="1" i="1" dirty="0" err="1" smtClean="0"/>
              <a:t>haplotypecaller.wdl</a:t>
            </a:r>
            <a:r>
              <a:rPr lang="en-US" sz="1400" b="1" dirty="0"/>
              <a:t> </a:t>
            </a:r>
          </a:p>
        </p:txBody>
      </p:sp>
      <p:sp>
        <p:nvSpPr>
          <p:cNvPr id="7" name="Retângulo 6"/>
          <p:cNvSpPr/>
          <p:nvPr/>
        </p:nvSpPr>
        <p:spPr>
          <a:xfrm>
            <a:off x="6569717" y="1909588"/>
            <a:ext cx="2278657"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atinLnBrk="1"/>
            <a:r>
              <a:rPr lang="en-US" sz="1400" b="1" dirty="0" smtClean="0">
                <a:effectLst/>
                <a:hlinkClick r:id="rId4"/>
              </a:rPr>
              <a:t>gatk4-germline-snps-indels</a:t>
            </a:r>
            <a:r>
              <a:rPr lang="en-US" sz="1400" b="1" dirty="0" smtClean="0">
                <a:effectLst/>
              </a:rPr>
              <a:t>.</a:t>
            </a:r>
          </a:p>
          <a:p>
            <a:pPr latinLnBrk="1"/>
            <a:r>
              <a:rPr lang="en-US" sz="1400" b="1" i="1" dirty="0" err="1" smtClean="0">
                <a:effectLst/>
              </a:rPr>
              <a:t>JointGenotyping.wdl</a:t>
            </a:r>
            <a:endParaRPr lang="en-US" sz="1400" b="1" dirty="0" smtClean="0">
              <a:effectLst/>
            </a:endParaRPr>
          </a:p>
        </p:txBody>
      </p:sp>
      <p:sp>
        <p:nvSpPr>
          <p:cNvPr id="8" name="Retângulo 7"/>
          <p:cNvSpPr/>
          <p:nvPr/>
        </p:nvSpPr>
        <p:spPr>
          <a:xfrm>
            <a:off x="3580482" y="4843747"/>
            <a:ext cx="2313541"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hlinkClick r:id="rId5"/>
              </a:rPr>
              <a:t>gatk4-somatic-snvs-indels</a:t>
            </a:r>
            <a:r>
              <a:rPr lang="en-US" sz="1400" b="1" dirty="0" smtClean="0"/>
              <a:t>.</a:t>
            </a:r>
          </a:p>
          <a:p>
            <a:pPr algn="ctr"/>
            <a:r>
              <a:rPr lang="en-US" sz="1400" b="1" i="1" dirty="0" smtClean="0">
                <a:solidFill>
                  <a:schemeClr val="bg1"/>
                </a:solidFill>
              </a:rPr>
              <a:t>mutect2.wdl</a:t>
            </a:r>
            <a:endParaRPr lang="en-US" sz="1400" b="1" i="1" dirty="0">
              <a:solidFill>
                <a:schemeClr val="bg1"/>
              </a:solidFill>
            </a:endParaRPr>
          </a:p>
        </p:txBody>
      </p:sp>
      <p:sp>
        <p:nvSpPr>
          <p:cNvPr id="10" name="Retângulo 9"/>
          <p:cNvSpPr/>
          <p:nvPr/>
        </p:nvSpPr>
        <p:spPr>
          <a:xfrm>
            <a:off x="484743" y="4843749"/>
            <a:ext cx="2313541" cy="903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hlinkClick r:id="rId5"/>
              </a:rPr>
              <a:t>gatk4-somatic-snvs-indels</a:t>
            </a:r>
            <a:r>
              <a:rPr lang="en-US" sz="1400" b="1" dirty="0" smtClean="0"/>
              <a:t>.</a:t>
            </a:r>
          </a:p>
          <a:p>
            <a:pPr algn="ctr"/>
            <a:r>
              <a:rPr lang="en-US" sz="1400" b="1" i="1" dirty="0" smtClean="0">
                <a:solidFill>
                  <a:schemeClr val="bg1"/>
                </a:solidFill>
              </a:rPr>
              <a:t>mutect2_pon.wdl</a:t>
            </a:r>
            <a:endParaRPr lang="en-US" sz="1400" b="1" i="1" dirty="0">
              <a:solidFill>
                <a:schemeClr val="bg1"/>
              </a:solidFill>
            </a:endParaRPr>
          </a:p>
        </p:txBody>
      </p:sp>
      <p:cxnSp>
        <p:nvCxnSpPr>
          <p:cNvPr id="13" name="Conector Angulado 12"/>
          <p:cNvCxnSpPr>
            <a:stCxn id="6" idx="3"/>
            <a:endCxn id="7" idx="1"/>
          </p:cNvCxnSpPr>
          <p:nvPr/>
        </p:nvCxnSpPr>
        <p:spPr>
          <a:xfrm>
            <a:off x="4814371" y="1750030"/>
            <a:ext cx="1755346" cy="611250"/>
          </a:xfrm>
          <a:prstGeom prst="bentConnector3">
            <a:avLst>
              <a:gd name="adj1" fmla="val 50000"/>
            </a:avLst>
          </a:prstGeom>
          <a:ln>
            <a:prstDash val="dash"/>
            <a:tailEnd type="triangle"/>
          </a:ln>
        </p:spPr>
        <p:style>
          <a:lnRef idx="1">
            <a:schemeClr val="dk1"/>
          </a:lnRef>
          <a:fillRef idx="0">
            <a:schemeClr val="dk1"/>
          </a:fillRef>
          <a:effectRef idx="0">
            <a:schemeClr val="dk1"/>
          </a:effectRef>
          <a:fontRef idx="minor">
            <a:schemeClr val="tx1"/>
          </a:fontRef>
        </p:style>
      </p:cxnSp>
      <p:sp>
        <p:nvSpPr>
          <p:cNvPr id="24" name="Elipse 23"/>
          <p:cNvSpPr/>
          <p:nvPr/>
        </p:nvSpPr>
        <p:spPr>
          <a:xfrm>
            <a:off x="6569717" y="1102696"/>
            <a:ext cx="251559" cy="25338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25" name="Conector Angulado 24"/>
          <p:cNvCxnSpPr>
            <a:stCxn id="6" idx="3"/>
            <a:endCxn id="24" idx="2"/>
          </p:cNvCxnSpPr>
          <p:nvPr/>
        </p:nvCxnSpPr>
        <p:spPr>
          <a:xfrm flipV="1">
            <a:off x="4814371" y="1229390"/>
            <a:ext cx="1755346" cy="520640"/>
          </a:xfrm>
          <a:prstGeom prst="bentConnector3">
            <a:avLst>
              <a:gd name="adj1" fmla="val 50000"/>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29" name="Conector Angulado 28"/>
          <p:cNvCxnSpPr>
            <a:stCxn id="5" idx="2"/>
            <a:endCxn id="8" idx="0"/>
          </p:cNvCxnSpPr>
          <p:nvPr/>
        </p:nvCxnSpPr>
        <p:spPr>
          <a:xfrm rot="16200000" flipH="1">
            <a:off x="2513683" y="2620177"/>
            <a:ext cx="1086996" cy="3360143"/>
          </a:xfrm>
          <a:prstGeom prst="bentConnector3">
            <a:avLst>
              <a:gd name="adj1" fmla="val 50000"/>
            </a:avLst>
          </a:prstGeom>
          <a:ln>
            <a:prstDash val="dash"/>
            <a:tailEnd type="triangle"/>
          </a:ln>
        </p:spPr>
        <p:style>
          <a:lnRef idx="1">
            <a:schemeClr val="dk1"/>
          </a:lnRef>
          <a:fillRef idx="0">
            <a:schemeClr val="dk1"/>
          </a:fillRef>
          <a:effectRef idx="0">
            <a:schemeClr val="dk1"/>
          </a:effectRef>
          <a:fontRef idx="minor">
            <a:schemeClr val="tx1"/>
          </a:fontRef>
        </p:style>
      </p:cxnSp>
      <p:sp>
        <p:nvSpPr>
          <p:cNvPr id="37" name="Elipse 36"/>
          <p:cNvSpPr/>
          <p:nvPr/>
        </p:nvSpPr>
        <p:spPr>
          <a:xfrm>
            <a:off x="4611472" y="6402259"/>
            <a:ext cx="251559" cy="25338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38" name="Conector Angulado 37"/>
          <p:cNvCxnSpPr>
            <a:stCxn id="8" idx="2"/>
            <a:endCxn id="37" idx="0"/>
          </p:cNvCxnSpPr>
          <p:nvPr/>
        </p:nvCxnSpPr>
        <p:spPr>
          <a:xfrm rot="5400000">
            <a:off x="4409689" y="6074694"/>
            <a:ext cx="655129" cy="1"/>
          </a:xfrm>
          <a:prstGeom prst="bentConnector3">
            <a:avLst>
              <a:gd name="adj1" fmla="val 50000"/>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44" name="Conector Angulado 43"/>
          <p:cNvCxnSpPr>
            <a:endCxn id="10" idx="0"/>
          </p:cNvCxnSpPr>
          <p:nvPr/>
        </p:nvCxnSpPr>
        <p:spPr>
          <a:xfrm rot="16200000" flipH="1">
            <a:off x="965811" y="4168045"/>
            <a:ext cx="1087001" cy="264406"/>
          </a:xfrm>
          <a:prstGeom prst="bentConnector3">
            <a:avLst>
              <a:gd name="adj1" fmla="val 50000"/>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47" name="Conector de Seta Reta 46"/>
          <p:cNvCxnSpPr>
            <a:stCxn id="10" idx="3"/>
            <a:endCxn id="8" idx="1"/>
          </p:cNvCxnSpPr>
          <p:nvPr/>
        </p:nvCxnSpPr>
        <p:spPr>
          <a:xfrm flipV="1">
            <a:off x="2798284" y="5295439"/>
            <a:ext cx="782198" cy="2"/>
          </a:xfrm>
          <a:prstGeom prst="straightConnector1">
            <a:avLst/>
          </a:prstGeom>
          <a:ln>
            <a:prstDash val="dash"/>
            <a:tailEnd type="triangle"/>
          </a:ln>
        </p:spPr>
        <p:style>
          <a:lnRef idx="1">
            <a:schemeClr val="dk1"/>
          </a:lnRef>
          <a:fillRef idx="0">
            <a:schemeClr val="dk1"/>
          </a:fillRef>
          <a:effectRef idx="0">
            <a:schemeClr val="dk1"/>
          </a:effectRef>
          <a:fontRef idx="minor">
            <a:schemeClr val="tx1"/>
          </a:fontRef>
        </p:style>
      </p:cxnSp>
      <p:sp>
        <p:nvSpPr>
          <p:cNvPr id="21" name="CaixaDeTexto 20"/>
          <p:cNvSpPr txBox="1"/>
          <p:nvPr/>
        </p:nvSpPr>
        <p:spPr>
          <a:xfrm flipH="1">
            <a:off x="9188065" y="1661896"/>
            <a:ext cx="2661812" cy="3416320"/>
          </a:xfrm>
          <a:prstGeom prst="rect">
            <a:avLst/>
          </a:prstGeom>
          <a:noFill/>
        </p:spPr>
        <p:txBody>
          <a:bodyPr wrap="square" rtlCol="0">
            <a:spAutoFit/>
          </a:bodyPr>
          <a:lstStyle/>
          <a:p>
            <a:pPr marL="285750" indent="-285750">
              <a:buFont typeface="Arial" panose="020B0604020202020204" pitchFamily="34" charset="0"/>
              <a:buChar char="•"/>
            </a:pPr>
            <a:r>
              <a:rPr lang="en-US" dirty="0"/>
              <a:t>There is no integration between the different implementations. </a:t>
            </a:r>
            <a:endParaRPr lang="en-US" dirty="0" smtClean="0"/>
          </a:p>
          <a:p>
            <a:pPr marL="285750" indent="-285750">
              <a:buFont typeface="Arial" panose="020B0604020202020204" pitchFamily="34" charset="0"/>
              <a:buChar char="•"/>
            </a:pPr>
            <a:r>
              <a:rPr lang="en-US" dirty="0" smtClean="0"/>
              <a:t>Validation </a:t>
            </a:r>
            <a:r>
              <a:rPr lang="en-US" dirty="0"/>
              <a:t>is not included in all cases. </a:t>
            </a:r>
            <a:endParaRPr lang="en-US" dirty="0" smtClean="0"/>
          </a:p>
          <a:p>
            <a:pPr marL="285750" indent="-285750">
              <a:buFont typeface="Arial" panose="020B0604020202020204" pitchFamily="34" charset="0"/>
              <a:buChar char="•"/>
            </a:pPr>
            <a:r>
              <a:rPr lang="en-US" dirty="0" smtClean="0"/>
              <a:t>Does </a:t>
            </a:r>
            <a:r>
              <a:rPr lang="en-US" dirty="0"/>
              <a:t>not take </a:t>
            </a:r>
            <a:r>
              <a:rPr lang="en-US" i="1" dirty="0" err="1"/>
              <a:t>fastq</a:t>
            </a:r>
            <a:r>
              <a:rPr lang="en-US" dirty="0"/>
              <a:t> input into account. </a:t>
            </a:r>
            <a:endParaRPr lang="en-US" dirty="0" smtClean="0"/>
          </a:p>
          <a:p>
            <a:pPr marL="285750" indent="-285750">
              <a:buFont typeface="Arial" panose="020B0604020202020204" pitchFamily="34" charset="0"/>
              <a:buChar char="•"/>
            </a:pPr>
            <a:r>
              <a:rPr lang="en-US" dirty="0" smtClean="0"/>
              <a:t>Does </a:t>
            </a:r>
            <a:r>
              <a:rPr lang="en-US" dirty="0"/>
              <a:t>not include adapter marking. </a:t>
            </a:r>
            <a:endParaRPr lang="en-US" dirty="0" smtClean="0"/>
          </a:p>
          <a:p>
            <a:pPr marL="285750" indent="-285750">
              <a:buFont typeface="Arial" panose="020B0604020202020204" pitchFamily="34" charset="0"/>
              <a:buChar char="•"/>
            </a:pPr>
            <a:r>
              <a:rPr lang="en-US" dirty="0" smtClean="0"/>
              <a:t>Multi-sample </a:t>
            </a:r>
            <a:r>
              <a:rPr lang="en-US" dirty="0"/>
              <a:t>processing is not automated. </a:t>
            </a:r>
          </a:p>
        </p:txBody>
      </p:sp>
      <p:sp>
        <p:nvSpPr>
          <p:cNvPr id="12" name="CaixaDeTexto 11"/>
          <p:cNvSpPr txBox="1"/>
          <p:nvPr/>
        </p:nvSpPr>
        <p:spPr>
          <a:xfrm>
            <a:off x="3067720" y="3028639"/>
            <a:ext cx="1187120" cy="523220"/>
          </a:xfrm>
          <a:prstGeom prst="rect">
            <a:avLst/>
          </a:prstGeom>
          <a:noFill/>
        </p:spPr>
        <p:txBody>
          <a:bodyPr wrap="none" rtlCol="0">
            <a:spAutoFit/>
          </a:bodyPr>
          <a:lstStyle/>
          <a:p>
            <a:r>
              <a:rPr lang="pt-BR" sz="1400" dirty="0" smtClean="0"/>
              <a:t>n </a:t>
            </a:r>
            <a:r>
              <a:rPr lang="en-US" sz="1400" dirty="0" smtClean="0"/>
              <a:t>executions</a:t>
            </a:r>
            <a:r>
              <a:rPr lang="pt-BR" sz="1400" dirty="0" smtClean="0"/>
              <a:t>, </a:t>
            </a:r>
          </a:p>
          <a:p>
            <a:r>
              <a:rPr lang="pt-BR" sz="1400" dirty="0" smtClean="0"/>
              <a:t>1 per </a:t>
            </a:r>
            <a:r>
              <a:rPr lang="pt-BR" sz="1400" dirty="0" err="1" smtClean="0"/>
              <a:t>sample</a:t>
            </a:r>
            <a:endParaRPr lang="en-US" sz="1400" dirty="0"/>
          </a:p>
        </p:txBody>
      </p:sp>
      <p:sp>
        <p:nvSpPr>
          <p:cNvPr id="26" name="CaixaDeTexto 25"/>
          <p:cNvSpPr txBox="1"/>
          <p:nvPr/>
        </p:nvSpPr>
        <p:spPr>
          <a:xfrm>
            <a:off x="2911161" y="2156462"/>
            <a:ext cx="2035412" cy="523220"/>
          </a:xfrm>
          <a:prstGeom prst="rect">
            <a:avLst/>
          </a:prstGeom>
          <a:noFill/>
        </p:spPr>
        <p:txBody>
          <a:bodyPr wrap="square" rtlCol="0">
            <a:spAutoFit/>
          </a:bodyPr>
          <a:lstStyle/>
          <a:p>
            <a:r>
              <a:rPr lang="pt-BR" sz="1400" dirty="0" smtClean="0"/>
              <a:t>n </a:t>
            </a:r>
            <a:r>
              <a:rPr lang="en-US" sz="1400" dirty="0" smtClean="0"/>
              <a:t>executions</a:t>
            </a:r>
            <a:r>
              <a:rPr lang="pt-BR" sz="1400" dirty="0" smtClean="0"/>
              <a:t>, </a:t>
            </a:r>
          </a:p>
          <a:p>
            <a:r>
              <a:rPr lang="pt-BR" sz="1400" dirty="0" smtClean="0"/>
              <a:t>1 per </a:t>
            </a:r>
            <a:r>
              <a:rPr lang="pt-BR" sz="1400" dirty="0" err="1" smtClean="0"/>
              <a:t>sample</a:t>
            </a:r>
            <a:endParaRPr lang="en-US" sz="1400" dirty="0"/>
          </a:p>
        </p:txBody>
      </p:sp>
      <p:cxnSp>
        <p:nvCxnSpPr>
          <p:cNvPr id="18" name="Conector de Seta Reta 17"/>
          <p:cNvCxnSpPr/>
          <p:nvPr/>
        </p:nvCxnSpPr>
        <p:spPr>
          <a:xfrm>
            <a:off x="1712435" y="1682630"/>
            <a:ext cx="516837" cy="0"/>
          </a:xfrm>
          <a:prstGeom prst="straightConnector1">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30" name="Conector de Seta Reta 29"/>
          <p:cNvCxnSpPr/>
          <p:nvPr/>
        </p:nvCxnSpPr>
        <p:spPr>
          <a:xfrm>
            <a:off x="1712434" y="1854816"/>
            <a:ext cx="516837" cy="0"/>
          </a:xfrm>
          <a:prstGeom prst="straightConnector1">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31" name="Conector de Seta Reta 30"/>
          <p:cNvCxnSpPr/>
          <p:nvPr/>
        </p:nvCxnSpPr>
        <p:spPr>
          <a:xfrm>
            <a:off x="1712433" y="2149614"/>
            <a:ext cx="516837" cy="0"/>
          </a:xfrm>
          <a:prstGeom prst="straightConnector1">
            <a:avLst/>
          </a:prstGeom>
          <a:ln>
            <a:prstDash val="dash"/>
            <a:tailEnd type="triangle"/>
          </a:ln>
        </p:spPr>
        <p:style>
          <a:lnRef idx="1">
            <a:schemeClr val="dk1"/>
          </a:lnRef>
          <a:fillRef idx="0">
            <a:schemeClr val="dk1"/>
          </a:fillRef>
          <a:effectRef idx="0">
            <a:schemeClr val="dk1"/>
          </a:effectRef>
          <a:fontRef idx="minor">
            <a:schemeClr val="tx1"/>
          </a:fontRef>
        </p:style>
      </p:cxnSp>
      <p:sp>
        <p:nvSpPr>
          <p:cNvPr id="19" name="CaixaDeTexto 18"/>
          <p:cNvSpPr txBox="1"/>
          <p:nvPr/>
        </p:nvSpPr>
        <p:spPr>
          <a:xfrm>
            <a:off x="1520696" y="1298338"/>
            <a:ext cx="914033" cy="307777"/>
          </a:xfrm>
          <a:prstGeom prst="rect">
            <a:avLst/>
          </a:prstGeom>
          <a:noFill/>
        </p:spPr>
        <p:txBody>
          <a:bodyPr wrap="none" rtlCol="0">
            <a:spAutoFit/>
          </a:bodyPr>
          <a:lstStyle/>
          <a:p>
            <a:r>
              <a:rPr lang="pt-BR" sz="1400" i="1" dirty="0" smtClean="0"/>
              <a:t>n </a:t>
            </a:r>
            <a:r>
              <a:rPr lang="pt-BR" sz="1400" i="1" dirty="0" err="1" smtClean="0"/>
              <a:t>samples</a:t>
            </a:r>
            <a:endParaRPr lang="en-US" sz="1400" i="1" dirty="0"/>
          </a:p>
        </p:txBody>
      </p:sp>
      <p:sp>
        <p:nvSpPr>
          <p:cNvPr id="20" name="CaixaDeTexto 19"/>
          <p:cNvSpPr txBox="1"/>
          <p:nvPr/>
        </p:nvSpPr>
        <p:spPr>
          <a:xfrm>
            <a:off x="1641513" y="1787130"/>
            <a:ext cx="357790" cy="369332"/>
          </a:xfrm>
          <a:prstGeom prst="rect">
            <a:avLst/>
          </a:prstGeom>
          <a:noFill/>
        </p:spPr>
        <p:txBody>
          <a:bodyPr wrap="none" rtlCol="0">
            <a:spAutoFit/>
          </a:bodyPr>
          <a:lstStyle/>
          <a:p>
            <a:r>
              <a:rPr lang="pt-BR" dirty="0" smtClean="0"/>
              <a:t>...</a:t>
            </a:r>
            <a:endParaRPr lang="en-US" dirty="0"/>
          </a:p>
        </p:txBody>
      </p:sp>
      <p:cxnSp>
        <p:nvCxnSpPr>
          <p:cNvPr id="33" name="Conector de Seta Reta 32"/>
          <p:cNvCxnSpPr/>
          <p:nvPr/>
        </p:nvCxnSpPr>
        <p:spPr>
          <a:xfrm>
            <a:off x="192109" y="3105154"/>
            <a:ext cx="516837" cy="0"/>
          </a:xfrm>
          <a:prstGeom prst="straightConnector1">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34" name="Conector de Seta Reta 33"/>
          <p:cNvCxnSpPr/>
          <p:nvPr/>
        </p:nvCxnSpPr>
        <p:spPr>
          <a:xfrm>
            <a:off x="192108" y="3277340"/>
            <a:ext cx="516837" cy="0"/>
          </a:xfrm>
          <a:prstGeom prst="straightConnector1">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35" name="Conector de Seta Reta 34"/>
          <p:cNvCxnSpPr/>
          <p:nvPr/>
        </p:nvCxnSpPr>
        <p:spPr>
          <a:xfrm>
            <a:off x="192107" y="3572138"/>
            <a:ext cx="516837" cy="0"/>
          </a:xfrm>
          <a:prstGeom prst="straightConnector1">
            <a:avLst/>
          </a:prstGeom>
          <a:ln>
            <a:prstDash val="dash"/>
            <a:tailEnd type="triangle"/>
          </a:ln>
        </p:spPr>
        <p:style>
          <a:lnRef idx="1">
            <a:schemeClr val="dk1"/>
          </a:lnRef>
          <a:fillRef idx="0">
            <a:schemeClr val="dk1"/>
          </a:fillRef>
          <a:effectRef idx="0">
            <a:schemeClr val="dk1"/>
          </a:effectRef>
          <a:fontRef idx="minor">
            <a:schemeClr val="tx1"/>
          </a:fontRef>
        </p:style>
      </p:cxnSp>
      <p:sp>
        <p:nvSpPr>
          <p:cNvPr id="36" name="CaixaDeTexto 35"/>
          <p:cNvSpPr txBox="1"/>
          <p:nvPr/>
        </p:nvSpPr>
        <p:spPr>
          <a:xfrm>
            <a:off x="370" y="2720862"/>
            <a:ext cx="914033" cy="307777"/>
          </a:xfrm>
          <a:prstGeom prst="rect">
            <a:avLst/>
          </a:prstGeom>
          <a:noFill/>
        </p:spPr>
        <p:txBody>
          <a:bodyPr wrap="none" rtlCol="0">
            <a:spAutoFit/>
          </a:bodyPr>
          <a:lstStyle/>
          <a:p>
            <a:r>
              <a:rPr lang="pt-BR" sz="1400" i="1" dirty="0" smtClean="0"/>
              <a:t>n </a:t>
            </a:r>
            <a:r>
              <a:rPr lang="pt-BR" sz="1400" i="1" dirty="0" err="1" smtClean="0"/>
              <a:t>samples</a:t>
            </a:r>
            <a:endParaRPr lang="en-US" sz="1400" i="1" dirty="0"/>
          </a:p>
        </p:txBody>
      </p:sp>
      <p:sp>
        <p:nvSpPr>
          <p:cNvPr id="39" name="CaixaDeTexto 38"/>
          <p:cNvSpPr txBox="1"/>
          <p:nvPr/>
        </p:nvSpPr>
        <p:spPr>
          <a:xfrm>
            <a:off x="121187" y="3209654"/>
            <a:ext cx="357790" cy="369332"/>
          </a:xfrm>
          <a:prstGeom prst="rect">
            <a:avLst/>
          </a:prstGeom>
          <a:noFill/>
        </p:spPr>
        <p:txBody>
          <a:bodyPr wrap="none" rtlCol="0">
            <a:spAutoFit/>
          </a:bodyPr>
          <a:lstStyle/>
          <a:p>
            <a:r>
              <a:rPr lang="pt-BR" dirty="0" smtClean="0"/>
              <a:t>...</a:t>
            </a:r>
            <a:endParaRPr lang="en-US" dirty="0"/>
          </a:p>
        </p:txBody>
      </p:sp>
    </p:spTree>
    <p:extLst>
      <p:ext uri="{BB962C8B-B14F-4D97-AF65-F5344CB8AC3E}">
        <p14:creationId xmlns:p14="http://schemas.microsoft.com/office/powerpoint/2010/main" val="217112849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a:t>PIPEMB-WDL. Main implementation components and execution flow.</a:t>
            </a:r>
            <a:r>
              <a:rPr lang="pt-BR" dirty="0"/>
              <a:t/>
            </a:r>
            <a:br>
              <a:rPr lang="pt-BR" dirty="0"/>
            </a:br>
            <a:endParaRPr lang="en-US" dirty="0"/>
          </a:p>
        </p:txBody>
      </p:sp>
      <p:sp>
        <p:nvSpPr>
          <p:cNvPr id="127" name="CaixaDeTexto 126"/>
          <p:cNvSpPr txBox="1"/>
          <p:nvPr/>
        </p:nvSpPr>
        <p:spPr>
          <a:xfrm>
            <a:off x="406190" y="5460517"/>
            <a:ext cx="926536" cy="369332"/>
          </a:xfrm>
          <a:prstGeom prst="rect">
            <a:avLst/>
          </a:prstGeom>
          <a:noFill/>
        </p:spPr>
        <p:txBody>
          <a:bodyPr wrap="none" rtlCol="0">
            <a:spAutoFit/>
          </a:bodyPr>
          <a:lstStyle/>
          <a:p>
            <a:r>
              <a:rPr lang="en-US" dirty="0" smtClean="0"/>
              <a:t>Legend:</a:t>
            </a:r>
            <a:endParaRPr lang="en-US" dirty="0"/>
          </a:p>
        </p:txBody>
      </p:sp>
      <p:pic>
        <p:nvPicPr>
          <p:cNvPr id="6" name="Imagem 5"/>
          <p:cNvPicPr>
            <a:picLocks noChangeAspect="1"/>
          </p:cNvPicPr>
          <p:nvPr/>
        </p:nvPicPr>
        <p:blipFill>
          <a:blip r:embed="rId2"/>
          <a:stretch>
            <a:fillRect/>
          </a:stretch>
        </p:blipFill>
        <p:spPr>
          <a:xfrm>
            <a:off x="79653" y="1256506"/>
            <a:ext cx="12032694" cy="4303449"/>
          </a:xfrm>
          <a:prstGeom prst="rect">
            <a:avLst/>
          </a:prstGeom>
        </p:spPr>
      </p:pic>
      <p:pic>
        <p:nvPicPr>
          <p:cNvPr id="3" name="Imagem 2"/>
          <p:cNvPicPr>
            <a:picLocks noChangeAspect="1"/>
          </p:cNvPicPr>
          <p:nvPr/>
        </p:nvPicPr>
        <p:blipFill>
          <a:blip r:embed="rId3"/>
          <a:stretch>
            <a:fillRect/>
          </a:stretch>
        </p:blipFill>
        <p:spPr>
          <a:xfrm>
            <a:off x="522404" y="5829849"/>
            <a:ext cx="7565792" cy="969348"/>
          </a:xfrm>
          <a:prstGeom prst="rect">
            <a:avLst/>
          </a:prstGeom>
        </p:spPr>
      </p:pic>
    </p:spTree>
    <p:extLst>
      <p:ext uri="{BB962C8B-B14F-4D97-AF65-F5344CB8AC3E}">
        <p14:creationId xmlns:p14="http://schemas.microsoft.com/office/powerpoint/2010/main" val="11929310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592467"/>
          </a:xfrm>
        </p:spPr>
        <p:txBody>
          <a:bodyPr>
            <a:normAutofit fontScale="90000"/>
          </a:bodyPr>
          <a:lstStyle/>
          <a:p>
            <a:r>
              <a:rPr lang="es-ES" dirty="0" smtClean="0"/>
              <a:t>PIPEMB </a:t>
            </a:r>
            <a:r>
              <a:rPr lang="es-ES" dirty="0" err="1" smtClean="0"/>
              <a:t>workflow</a:t>
            </a:r>
            <a:r>
              <a:rPr lang="es-ES" dirty="0" smtClean="0"/>
              <a:t> </a:t>
            </a:r>
            <a:r>
              <a:rPr lang="es-ES" dirty="0" err="1" smtClean="0"/>
              <a:t>main</a:t>
            </a:r>
            <a:r>
              <a:rPr lang="es-ES" dirty="0" smtClean="0"/>
              <a:t> conceptual </a:t>
            </a:r>
            <a:r>
              <a:rPr lang="es-ES" dirty="0" err="1" smtClean="0"/>
              <a:t>model</a:t>
            </a:r>
            <a:endParaRPr lang="en-US" dirty="0"/>
          </a:p>
        </p:txBody>
      </p:sp>
      <p:pic>
        <p:nvPicPr>
          <p:cNvPr id="4" name="Espaço Reservado para Conteú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4611" y="1946061"/>
            <a:ext cx="9293962" cy="3791743"/>
          </a:xfrm>
        </p:spPr>
      </p:pic>
      <p:sp>
        <p:nvSpPr>
          <p:cNvPr id="5" name="Retângulo 4"/>
          <p:cNvSpPr/>
          <p:nvPr/>
        </p:nvSpPr>
        <p:spPr>
          <a:xfrm>
            <a:off x="897924" y="1690689"/>
            <a:ext cx="2100649"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tângulo 5"/>
          <p:cNvSpPr/>
          <p:nvPr/>
        </p:nvSpPr>
        <p:spPr>
          <a:xfrm>
            <a:off x="3167449" y="1690689"/>
            <a:ext cx="4996248"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tângulo 6"/>
          <p:cNvSpPr/>
          <p:nvPr/>
        </p:nvSpPr>
        <p:spPr>
          <a:xfrm>
            <a:off x="8425628" y="1690689"/>
            <a:ext cx="2619632"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tângulo 7"/>
          <p:cNvSpPr/>
          <p:nvPr/>
        </p:nvSpPr>
        <p:spPr>
          <a:xfrm>
            <a:off x="1166784" y="1321357"/>
            <a:ext cx="1562928" cy="369332"/>
          </a:xfrm>
          <a:prstGeom prst="rect">
            <a:avLst/>
          </a:prstGeom>
        </p:spPr>
        <p:txBody>
          <a:bodyPr wrap="none">
            <a:spAutoFit/>
          </a:bodyPr>
          <a:lstStyle/>
          <a:p>
            <a:pPr lvl="0"/>
            <a:r>
              <a:rPr lang="en-US" dirty="0" smtClean="0"/>
              <a:t>Pre-processing</a:t>
            </a:r>
            <a:endParaRPr lang="pt-BR" dirty="0"/>
          </a:p>
        </p:txBody>
      </p:sp>
      <p:sp>
        <p:nvSpPr>
          <p:cNvPr id="9" name="Retângulo 8"/>
          <p:cNvSpPr/>
          <p:nvPr/>
        </p:nvSpPr>
        <p:spPr>
          <a:xfrm>
            <a:off x="4950965" y="1321357"/>
            <a:ext cx="1791131" cy="369332"/>
          </a:xfrm>
          <a:prstGeom prst="rect">
            <a:avLst/>
          </a:prstGeom>
        </p:spPr>
        <p:txBody>
          <a:bodyPr wrap="none">
            <a:spAutoFit/>
          </a:bodyPr>
          <a:lstStyle/>
          <a:p>
            <a:pPr lvl="0"/>
            <a:r>
              <a:rPr lang="en-US" dirty="0" smtClean="0"/>
              <a:t>Variant discovery</a:t>
            </a:r>
            <a:endParaRPr lang="pt-BR" dirty="0"/>
          </a:p>
        </p:txBody>
      </p:sp>
      <p:sp>
        <p:nvSpPr>
          <p:cNvPr id="10" name="Retângulo 9"/>
          <p:cNvSpPr/>
          <p:nvPr/>
        </p:nvSpPr>
        <p:spPr>
          <a:xfrm>
            <a:off x="8349712" y="1315789"/>
            <a:ext cx="2771464" cy="369332"/>
          </a:xfrm>
          <a:prstGeom prst="rect">
            <a:avLst/>
          </a:prstGeom>
        </p:spPr>
        <p:txBody>
          <a:bodyPr wrap="none">
            <a:spAutoFit/>
          </a:bodyPr>
          <a:lstStyle/>
          <a:p>
            <a:pPr lvl="0"/>
            <a:r>
              <a:rPr lang="en-US" dirty="0" smtClean="0"/>
              <a:t>Refinement and evaluation </a:t>
            </a:r>
            <a:endParaRPr lang="pt-BR" dirty="0"/>
          </a:p>
        </p:txBody>
      </p:sp>
      <p:sp>
        <p:nvSpPr>
          <p:cNvPr id="3" name="Retângulo 2"/>
          <p:cNvSpPr/>
          <p:nvPr/>
        </p:nvSpPr>
        <p:spPr>
          <a:xfrm>
            <a:off x="6092793" y="1946061"/>
            <a:ext cx="4649002" cy="806764"/>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tângulo 10"/>
          <p:cNvSpPr/>
          <p:nvPr/>
        </p:nvSpPr>
        <p:spPr>
          <a:xfrm>
            <a:off x="6138447" y="3617649"/>
            <a:ext cx="4649002" cy="806764"/>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Retângulo 11"/>
          <p:cNvSpPr/>
          <p:nvPr/>
        </p:nvSpPr>
        <p:spPr>
          <a:xfrm>
            <a:off x="3840480" y="4928711"/>
            <a:ext cx="6946969" cy="806764"/>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73980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Workflow</a:t>
            </a:r>
            <a:r>
              <a:rPr lang="es-ES" dirty="0" smtClean="0"/>
              <a:t>. Funcionalidades (nivel 1)</a:t>
            </a:r>
            <a:endParaRPr lang="en-US" dirty="0"/>
          </a:p>
        </p:txBody>
      </p:sp>
      <p:pic>
        <p:nvPicPr>
          <p:cNvPr id="5" name="Imagem 4"/>
          <p:cNvPicPr>
            <a:picLocks noChangeAspect="1"/>
          </p:cNvPicPr>
          <p:nvPr/>
        </p:nvPicPr>
        <p:blipFill>
          <a:blip r:embed="rId2"/>
          <a:stretch>
            <a:fillRect/>
          </a:stretch>
        </p:blipFill>
        <p:spPr>
          <a:xfrm>
            <a:off x="558800" y="1690688"/>
            <a:ext cx="11278199" cy="4241801"/>
          </a:xfrm>
          <a:prstGeom prst="rect">
            <a:avLst/>
          </a:prstGeom>
        </p:spPr>
      </p:pic>
    </p:spTree>
    <p:extLst>
      <p:ext uri="{BB962C8B-B14F-4D97-AF65-F5344CB8AC3E}">
        <p14:creationId xmlns:p14="http://schemas.microsoft.com/office/powerpoint/2010/main" val="25001143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Workflow. Functionalities</a:t>
            </a:r>
            <a:endParaRPr lang="en-US" dirty="0"/>
          </a:p>
        </p:txBody>
      </p:sp>
      <p:pic>
        <p:nvPicPr>
          <p:cNvPr id="4" name="Imagem 3"/>
          <p:cNvPicPr>
            <a:picLocks noChangeAspect="1"/>
          </p:cNvPicPr>
          <p:nvPr/>
        </p:nvPicPr>
        <p:blipFill>
          <a:blip r:embed="rId3"/>
          <a:stretch>
            <a:fillRect/>
          </a:stretch>
        </p:blipFill>
        <p:spPr>
          <a:xfrm>
            <a:off x="58621" y="1803400"/>
            <a:ext cx="12006379" cy="4257242"/>
          </a:xfrm>
          <a:prstGeom prst="rect">
            <a:avLst/>
          </a:prstGeom>
        </p:spPr>
      </p:pic>
    </p:spTree>
    <p:extLst>
      <p:ext uri="{BB962C8B-B14F-4D97-AF65-F5344CB8AC3E}">
        <p14:creationId xmlns:p14="http://schemas.microsoft.com/office/powerpoint/2010/main" val="40161530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Workflow. Functionalities</a:t>
            </a:r>
            <a:endParaRPr lang="en-US" dirty="0"/>
          </a:p>
        </p:txBody>
      </p:sp>
      <p:pic>
        <p:nvPicPr>
          <p:cNvPr id="4" name="Imagem 3"/>
          <p:cNvPicPr>
            <a:picLocks noChangeAspect="1"/>
          </p:cNvPicPr>
          <p:nvPr/>
        </p:nvPicPr>
        <p:blipFill>
          <a:blip r:embed="rId3"/>
          <a:stretch>
            <a:fillRect/>
          </a:stretch>
        </p:blipFill>
        <p:spPr>
          <a:xfrm>
            <a:off x="58621" y="1803400"/>
            <a:ext cx="12006379" cy="4257242"/>
          </a:xfrm>
          <a:prstGeom prst="rect">
            <a:avLst/>
          </a:prstGeom>
        </p:spPr>
      </p:pic>
      <p:sp>
        <p:nvSpPr>
          <p:cNvPr id="5" name="Retângulo 4"/>
          <p:cNvSpPr/>
          <p:nvPr/>
        </p:nvSpPr>
        <p:spPr>
          <a:xfrm>
            <a:off x="897924" y="1690689"/>
            <a:ext cx="2100649" cy="4405312"/>
          </a:xfrm>
          <a:prstGeom prst="rect">
            <a:avLst/>
          </a:prstGeom>
          <a:solidFill>
            <a:schemeClr val="accent2">
              <a:alpha val="28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8" name="Retângulo 7"/>
          <p:cNvSpPr/>
          <p:nvPr/>
        </p:nvSpPr>
        <p:spPr>
          <a:xfrm>
            <a:off x="1166784" y="1321357"/>
            <a:ext cx="1562928" cy="369332"/>
          </a:xfrm>
          <a:prstGeom prst="rect">
            <a:avLst/>
          </a:prstGeom>
        </p:spPr>
        <p:txBody>
          <a:bodyPr wrap="none">
            <a:spAutoFit/>
          </a:bodyPr>
          <a:lstStyle/>
          <a:p>
            <a:pPr lvl="0"/>
            <a:r>
              <a:rPr lang="en-US" dirty="0" smtClean="0"/>
              <a:t>Pre-processing</a:t>
            </a:r>
            <a:endParaRPr lang="pt-BR" dirty="0"/>
          </a:p>
        </p:txBody>
      </p:sp>
    </p:spTree>
    <p:extLst>
      <p:ext uri="{BB962C8B-B14F-4D97-AF65-F5344CB8AC3E}">
        <p14:creationId xmlns:p14="http://schemas.microsoft.com/office/powerpoint/2010/main" val="107036623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Workflow. Functionalities</a:t>
            </a:r>
            <a:endParaRPr lang="en-US" dirty="0"/>
          </a:p>
        </p:txBody>
      </p:sp>
      <p:pic>
        <p:nvPicPr>
          <p:cNvPr id="4" name="Imagem 3"/>
          <p:cNvPicPr>
            <a:picLocks noChangeAspect="1"/>
          </p:cNvPicPr>
          <p:nvPr/>
        </p:nvPicPr>
        <p:blipFill>
          <a:blip r:embed="rId3"/>
          <a:stretch>
            <a:fillRect/>
          </a:stretch>
        </p:blipFill>
        <p:spPr>
          <a:xfrm>
            <a:off x="58621" y="1803400"/>
            <a:ext cx="12006379" cy="4257242"/>
          </a:xfrm>
          <a:prstGeom prst="rect">
            <a:avLst/>
          </a:prstGeom>
        </p:spPr>
      </p:pic>
      <p:sp>
        <p:nvSpPr>
          <p:cNvPr id="6" name="Retângulo 5"/>
          <p:cNvSpPr/>
          <p:nvPr/>
        </p:nvSpPr>
        <p:spPr>
          <a:xfrm>
            <a:off x="3167450" y="1690689"/>
            <a:ext cx="3028078" cy="4405312"/>
          </a:xfrm>
          <a:prstGeom prst="rect">
            <a:avLst/>
          </a:prstGeom>
          <a:solidFill>
            <a:schemeClr val="accent2">
              <a:alpha val="22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9" name="Retângulo 8"/>
          <p:cNvSpPr/>
          <p:nvPr/>
        </p:nvSpPr>
        <p:spPr>
          <a:xfrm>
            <a:off x="4950965" y="1321357"/>
            <a:ext cx="1791131" cy="369332"/>
          </a:xfrm>
          <a:prstGeom prst="rect">
            <a:avLst/>
          </a:prstGeom>
        </p:spPr>
        <p:txBody>
          <a:bodyPr wrap="none">
            <a:spAutoFit/>
          </a:bodyPr>
          <a:lstStyle/>
          <a:p>
            <a:pPr lvl="0"/>
            <a:r>
              <a:rPr lang="en-US" dirty="0" smtClean="0"/>
              <a:t>Variant discovery</a:t>
            </a:r>
            <a:endParaRPr lang="pt-BR" dirty="0"/>
          </a:p>
        </p:txBody>
      </p:sp>
      <p:sp>
        <p:nvSpPr>
          <p:cNvPr id="12" name="Retângulo 11"/>
          <p:cNvSpPr/>
          <p:nvPr/>
        </p:nvSpPr>
        <p:spPr>
          <a:xfrm>
            <a:off x="6195527" y="2471631"/>
            <a:ext cx="1908445" cy="392867"/>
          </a:xfrm>
          <a:prstGeom prst="rect">
            <a:avLst/>
          </a:prstGeom>
          <a:solidFill>
            <a:schemeClr val="accent2">
              <a:alpha val="22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024873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Workflow. Functionalities</a:t>
            </a:r>
            <a:endParaRPr lang="en-US" dirty="0"/>
          </a:p>
        </p:txBody>
      </p:sp>
      <p:pic>
        <p:nvPicPr>
          <p:cNvPr id="4" name="Imagem 3"/>
          <p:cNvPicPr>
            <a:picLocks noChangeAspect="1"/>
          </p:cNvPicPr>
          <p:nvPr/>
        </p:nvPicPr>
        <p:blipFill>
          <a:blip r:embed="rId3"/>
          <a:stretch>
            <a:fillRect/>
          </a:stretch>
        </p:blipFill>
        <p:spPr>
          <a:xfrm>
            <a:off x="58621" y="1803400"/>
            <a:ext cx="12006379" cy="4257242"/>
          </a:xfrm>
          <a:prstGeom prst="rect">
            <a:avLst/>
          </a:prstGeom>
        </p:spPr>
      </p:pic>
      <p:sp>
        <p:nvSpPr>
          <p:cNvPr id="6" name="Retângulo 5"/>
          <p:cNvSpPr/>
          <p:nvPr/>
        </p:nvSpPr>
        <p:spPr>
          <a:xfrm>
            <a:off x="8163696" y="1690689"/>
            <a:ext cx="3901303" cy="4405312"/>
          </a:xfrm>
          <a:prstGeom prst="rect">
            <a:avLst/>
          </a:prstGeom>
          <a:solidFill>
            <a:schemeClr val="accent2">
              <a:alpha val="22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Retângulo 9"/>
          <p:cNvSpPr/>
          <p:nvPr/>
        </p:nvSpPr>
        <p:spPr>
          <a:xfrm>
            <a:off x="8349712" y="1315789"/>
            <a:ext cx="2771464" cy="369332"/>
          </a:xfrm>
          <a:prstGeom prst="rect">
            <a:avLst/>
          </a:prstGeom>
        </p:spPr>
        <p:txBody>
          <a:bodyPr wrap="none">
            <a:spAutoFit/>
          </a:bodyPr>
          <a:lstStyle/>
          <a:p>
            <a:pPr lvl="0"/>
            <a:r>
              <a:rPr lang="en-US" dirty="0" smtClean="0"/>
              <a:t>Refinement and evaluation </a:t>
            </a:r>
            <a:endParaRPr lang="pt-BR" dirty="0"/>
          </a:p>
        </p:txBody>
      </p:sp>
      <p:sp>
        <p:nvSpPr>
          <p:cNvPr id="12" name="Retângulo 11"/>
          <p:cNvSpPr/>
          <p:nvPr/>
        </p:nvSpPr>
        <p:spPr>
          <a:xfrm>
            <a:off x="6172200" y="2081106"/>
            <a:ext cx="1991495" cy="392867"/>
          </a:xfrm>
          <a:prstGeom prst="rect">
            <a:avLst/>
          </a:prstGeom>
          <a:solidFill>
            <a:schemeClr val="accent2">
              <a:alpha val="22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tângulo 10"/>
          <p:cNvSpPr/>
          <p:nvPr/>
        </p:nvSpPr>
        <p:spPr>
          <a:xfrm>
            <a:off x="6172200" y="2894722"/>
            <a:ext cx="1991495" cy="877178"/>
          </a:xfrm>
          <a:prstGeom prst="rect">
            <a:avLst/>
          </a:prstGeom>
          <a:solidFill>
            <a:schemeClr val="accent2">
              <a:alpha val="22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21247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50100" y="356185"/>
            <a:ext cx="7508191" cy="1325563"/>
          </a:xfrm>
        </p:spPr>
        <p:txBody>
          <a:bodyPr/>
          <a:lstStyle/>
          <a:p>
            <a:r>
              <a:rPr lang="pt-BR" dirty="0" smtClean="0"/>
              <a:t>GATK 3. Best </a:t>
            </a:r>
            <a:r>
              <a:rPr lang="pt-BR" dirty="0" err="1"/>
              <a:t>Practices</a:t>
            </a:r>
            <a:endParaRPr lang="en-US" dirty="0"/>
          </a:p>
        </p:txBody>
      </p:sp>
      <p:sp>
        <p:nvSpPr>
          <p:cNvPr id="3" name="Espaço Reservado para Conteúdo 2"/>
          <p:cNvSpPr>
            <a:spLocks noGrp="1"/>
          </p:cNvSpPr>
          <p:nvPr>
            <p:ph idx="1"/>
          </p:nvPr>
        </p:nvSpPr>
        <p:spPr>
          <a:xfrm>
            <a:off x="550100" y="1327799"/>
            <a:ext cx="10515600" cy="4351338"/>
          </a:xfrm>
        </p:spPr>
        <p:txBody>
          <a:bodyPr/>
          <a:lstStyle/>
          <a:p>
            <a:pPr marL="0" indent="0">
              <a:buNone/>
            </a:pPr>
            <a:endParaRPr lang="en-US" dirty="0"/>
          </a:p>
          <a:p>
            <a:endParaRPr lang="en-US" dirty="0"/>
          </a:p>
        </p:txBody>
      </p:sp>
      <p:graphicFrame>
        <p:nvGraphicFramePr>
          <p:cNvPr id="7" name="Diagrama 6">
            <a:extLst>
              <a:ext uri="{FF2B5EF4-FFF2-40B4-BE49-F238E27FC236}">
                <a16:creationId xmlns:a16="http://schemas.microsoft.com/office/drawing/2014/main" id="{FE2D0A93-8E20-4B8E-AE49-F97AA7BF20AA}"/>
              </a:ext>
            </a:extLst>
          </p:cNvPr>
          <p:cNvGraphicFramePr/>
          <p:nvPr>
            <p:extLst>
              <p:ext uri="{D42A27DB-BD31-4B8C-83A1-F6EECF244321}">
                <p14:modId xmlns:p14="http://schemas.microsoft.com/office/powerpoint/2010/main" val="2759448737"/>
              </p:ext>
            </p:extLst>
          </p:nvPr>
        </p:nvGraphicFramePr>
        <p:xfrm>
          <a:off x="960691" y="1369063"/>
          <a:ext cx="10137733" cy="46880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2" descr="https://us.v-cdn.net/5019796/uploads/FileUpload/14/9776f7ed8a07bf2739de877332aad4.png">
            <a:extLst>
              <a:ext uri="{FF2B5EF4-FFF2-40B4-BE49-F238E27FC236}">
                <a16:creationId xmlns:a16="http://schemas.microsoft.com/office/drawing/2014/main" id="{C5005FBC-31B8-4574-844A-673AA97C02A4}"/>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56166" t="24204" r="6667" b="49502"/>
          <a:stretch/>
        </p:blipFill>
        <p:spPr bwMode="auto">
          <a:xfrm>
            <a:off x="9520015" y="889672"/>
            <a:ext cx="2444097" cy="85732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https://us.v-cdn.net/5019796/uploads/FileUpload/14/9776f7ed8a07bf2739de877332aad4.png">
            <a:extLst>
              <a:ext uri="{FF2B5EF4-FFF2-40B4-BE49-F238E27FC236}">
                <a16:creationId xmlns:a16="http://schemas.microsoft.com/office/drawing/2014/main" id="{C5005FBC-31B8-4574-844A-673AA97C02A4}"/>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t="30704" r="52703" b="50554"/>
          <a:stretch/>
        </p:blipFill>
        <p:spPr bwMode="auto">
          <a:xfrm>
            <a:off x="8517238" y="193262"/>
            <a:ext cx="3512322" cy="690122"/>
          </a:xfrm>
          <a:prstGeom prst="rect">
            <a:avLst/>
          </a:prstGeom>
          <a:noFill/>
          <a:extLst>
            <a:ext uri="{909E8E84-426E-40DD-AFC4-6F175D3DCCD1}">
              <a14:hiddenFill xmlns:a14="http://schemas.microsoft.com/office/drawing/2010/main">
                <a:solidFill>
                  <a:srgbClr val="FFFFFF"/>
                </a:solidFill>
              </a14:hiddenFill>
            </a:ext>
          </a:extLst>
        </p:spPr>
      </p:pic>
      <p:sp>
        <p:nvSpPr>
          <p:cNvPr id="11" name="Retângulo 10"/>
          <p:cNvSpPr/>
          <p:nvPr/>
        </p:nvSpPr>
        <p:spPr>
          <a:xfrm>
            <a:off x="550100" y="1184397"/>
            <a:ext cx="4151008" cy="369332"/>
          </a:xfrm>
          <a:prstGeom prst="rect">
            <a:avLst/>
          </a:prstGeom>
        </p:spPr>
        <p:txBody>
          <a:bodyPr wrap="none">
            <a:spAutoFit/>
          </a:bodyPr>
          <a:lstStyle/>
          <a:p>
            <a:r>
              <a:rPr lang="en-US" dirty="0"/>
              <a:t> Short variant discovering (SNP and INDEL)</a:t>
            </a:r>
          </a:p>
        </p:txBody>
      </p:sp>
    </p:spTree>
    <p:extLst>
      <p:ext uri="{BB962C8B-B14F-4D97-AF65-F5344CB8AC3E}">
        <p14:creationId xmlns:p14="http://schemas.microsoft.com/office/powerpoint/2010/main" val="280845340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Challenges</a:t>
            </a:r>
          </a:p>
        </p:txBody>
      </p:sp>
      <p:sp>
        <p:nvSpPr>
          <p:cNvPr id="3" name="Espaço Reservado para Conteúdo 2"/>
          <p:cNvSpPr>
            <a:spLocks noGrp="1"/>
          </p:cNvSpPr>
          <p:nvPr>
            <p:ph idx="1"/>
          </p:nvPr>
        </p:nvSpPr>
        <p:spPr>
          <a:xfrm>
            <a:off x="838200" y="1343024"/>
            <a:ext cx="10515600" cy="5514975"/>
          </a:xfrm>
        </p:spPr>
        <p:txBody>
          <a:bodyPr>
            <a:normAutofit fontScale="62500" lnSpcReduction="20000"/>
          </a:bodyPr>
          <a:lstStyle/>
          <a:p>
            <a:r>
              <a:rPr lang="es-ES" dirty="0" smtClean="0"/>
              <a:t>WDL </a:t>
            </a:r>
            <a:r>
              <a:rPr lang="en-US" dirty="0" smtClean="0"/>
              <a:t>coding</a:t>
            </a:r>
            <a:r>
              <a:rPr lang="es-ES" dirty="0" smtClean="0"/>
              <a:t>:</a:t>
            </a:r>
          </a:p>
          <a:p>
            <a:pPr lvl="1"/>
            <a:r>
              <a:rPr lang="en-US" dirty="0" smtClean="0"/>
              <a:t>Lack </a:t>
            </a:r>
            <a:r>
              <a:rPr lang="en-US" dirty="0"/>
              <a:t>of a language-specific IDE.    </a:t>
            </a:r>
            <a:endParaRPr lang="en-US" dirty="0" smtClean="0"/>
          </a:p>
          <a:p>
            <a:pPr lvl="1"/>
            <a:r>
              <a:rPr lang="en-US" dirty="0" smtClean="0"/>
              <a:t>Language </a:t>
            </a:r>
            <a:r>
              <a:rPr lang="en-US" dirty="0"/>
              <a:t>under development, with a mix of draft-1, draft-2 and draft-3 versions, and the current version 1.0. Incompatibility to integrate sub-workflows with different versions. </a:t>
            </a:r>
            <a:endParaRPr lang="en-US" dirty="0" smtClean="0"/>
          </a:p>
          <a:p>
            <a:pPr lvl="1"/>
            <a:r>
              <a:rPr lang="en-US" dirty="0" smtClean="0"/>
              <a:t>Periodic </a:t>
            </a:r>
            <a:r>
              <a:rPr lang="en-US" dirty="0"/>
              <a:t>updates from Cromwell to run WDL. </a:t>
            </a:r>
            <a:endParaRPr lang="en-US" dirty="0" smtClean="0"/>
          </a:p>
          <a:p>
            <a:pPr lvl="1"/>
            <a:r>
              <a:rPr lang="en-US" dirty="0" smtClean="0"/>
              <a:t>Independent </a:t>
            </a:r>
            <a:r>
              <a:rPr lang="en-US" dirty="0"/>
              <a:t>data directories between tasks (containers). The passage of input files for each task has to be with data type File. </a:t>
            </a:r>
            <a:endParaRPr lang="en-US" dirty="0" smtClean="0"/>
          </a:p>
          <a:p>
            <a:pPr lvl="1"/>
            <a:r>
              <a:rPr lang="en-US" dirty="0" smtClean="0"/>
              <a:t>Redundancy </a:t>
            </a:r>
            <a:r>
              <a:rPr lang="en-US" dirty="0"/>
              <a:t>of files copied multiple times during a workflow run.    </a:t>
            </a:r>
            <a:endParaRPr lang="en-US" dirty="0" smtClean="0"/>
          </a:p>
          <a:p>
            <a:pPr lvl="1"/>
            <a:r>
              <a:rPr lang="en-US" dirty="0" smtClean="0"/>
              <a:t>Existence </a:t>
            </a:r>
            <a:r>
              <a:rPr lang="en-US" dirty="0"/>
              <a:t>of optional data types (use of "?", For example File and File</a:t>
            </a:r>
            <a:r>
              <a:rPr lang="en-US" dirty="0" smtClean="0"/>
              <a:t>?). The use </a:t>
            </a:r>
            <a:r>
              <a:rPr lang="en-US" dirty="0"/>
              <a:t>of the </a:t>
            </a:r>
            <a:r>
              <a:rPr lang="en-US" i="1" dirty="0" err="1" smtClean="0"/>
              <a:t>select_first</a:t>
            </a:r>
            <a:r>
              <a:rPr lang="en-US" dirty="0" smtClean="0"/>
              <a:t> </a:t>
            </a:r>
            <a:r>
              <a:rPr lang="en-US" dirty="0"/>
              <a:t>and </a:t>
            </a:r>
            <a:r>
              <a:rPr lang="en-US" i="1" dirty="0" err="1" smtClean="0"/>
              <a:t>select_all</a:t>
            </a:r>
            <a:r>
              <a:rPr lang="en-US" dirty="0"/>
              <a:t>.</a:t>
            </a:r>
            <a:r>
              <a:rPr lang="en-US" dirty="0" smtClean="0"/>
              <a:t>    </a:t>
            </a:r>
          </a:p>
          <a:p>
            <a:pPr lvl="1"/>
            <a:r>
              <a:rPr lang="en-US" dirty="0" smtClean="0"/>
              <a:t>There </a:t>
            </a:r>
            <a:r>
              <a:rPr lang="en-US" dirty="0"/>
              <a:t>is no “null” or “None” </a:t>
            </a:r>
            <a:r>
              <a:rPr lang="en-US" dirty="0" smtClean="0"/>
              <a:t>.   </a:t>
            </a:r>
          </a:p>
          <a:p>
            <a:pPr lvl="1"/>
            <a:r>
              <a:rPr lang="en-US" dirty="0" smtClean="0"/>
              <a:t>Impossibility </a:t>
            </a:r>
            <a:r>
              <a:rPr lang="en-US" dirty="0"/>
              <a:t>to change the value of an attribute once set, the declaration of the variable is linked to the value assignment.    </a:t>
            </a:r>
            <a:endParaRPr lang="en-US" dirty="0" smtClean="0"/>
          </a:p>
          <a:p>
            <a:pPr lvl="1"/>
            <a:r>
              <a:rPr lang="en-US" dirty="0" smtClean="0"/>
              <a:t>Conditionals </a:t>
            </a:r>
            <a:r>
              <a:rPr lang="en-US" dirty="0"/>
              <a:t>without </a:t>
            </a:r>
            <a:r>
              <a:rPr lang="en-US" dirty="0" smtClean="0"/>
              <a:t>the option </a:t>
            </a:r>
            <a:r>
              <a:rPr lang="en-US" dirty="0"/>
              <a:t>of the “else” block. Alternative use of </a:t>
            </a:r>
            <a:r>
              <a:rPr lang="en-US" i="1" dirty="0" err="1" smtClean="0"/>
              <a:t>select_first</a:t>
            </a:r>
            <a:r>
              <a:rPr lang="en-US" dirty="0" smtClean="0"/>
              <a:t> </a:t>
            </a:r>
            <a:r>
              <a:rPr lang="en-US" dirty="0"/>
              <a:t>and </a:t>
            </a:r>
            <a:r>
              <a:rPr lang="en-US" i="1" dirty="0" err="1" smtClean="0"/>
              <a:t>select_all</a:t>
            </a:r>
            <a:r>
              <a:rPr lang="en-US" dirty="0"/>
              <a:t>.    </a:t>
            </a:r>
            <a:endParaRPr lang="en-US" dirty="0" smtClean="0"/>
          </a:p>
          <a:p>
            <a:pPr lvl="1"/>
            <a:r>
              <a:rPr lang="en-US" dirty="0" smtClean="0"/>
              <a:t>The </a:t>
            </a:r>
            <a:r>
              <a:rPr lang="en-US" dirty="0"/>
              <a:t>type of output when using scatter when calling a task becomes Array.    </a:t>
            </a:r>
            <a:endParaRPr lang="en-US" dirty="0" smtClean="0"/>
          </a:p>
          <a:p>
            <a:pPr lvl="1"/>
            <a:r>
              <a:rPr lang="en-US" dirty="0" smtClean="0"/>
              <a:t>Does </a:t>
            </a:r>
            <a:r>
              <a:rPr lang="en-US" dirty="0"/>
              <a:t>not allow nested </a:t>
            </a:r>
            <a:r>
              <a:rPr lang="en-US" dirty="0" smtClean="0"/>
              <a:t>scatter.    </a:t>
            </a:r>
          </a:p>
          <a:p>
            <a:pPr marL="457200" lvl="1" indent="0">
              <a:buNone/>
            </a:pPr>
            <a:endParaRPr lang="es-ES" dirty="0" smtClean="0"/>
          </a:p>
          <a:p>
            <a:r>
              <a:rPr lang="en-US" dirty="0" smtClean="0"/>
              <a:t>Configuration and deployment: </a:t>
            </a:r>
            <a:r>
              <a:rPr lang="en-US" dirty="0" err="1" smtClean="0"/>
              <a:t>Slurm</a:t>
            </a:r>
            <a:r>
              <a:rPr lang="en-US" dirty="0" smtClean="0"/>
              <a:t> + Singularity + Cromwell</a:t>
            </a:r>
          </a:p>
          <a:p>
            <a:pPr lvl="1"/>
            <a:r>
              <a:rPr lang="en-US" dirty="0" smtClean="0"/>
              <a:t>Support </a:t>
            </a:r>
            <a:r>
              <a:rPr lang="en-US" dirty="0"/>
              <a:t>launching in Docker </a:t>
            </a:r>
            <a:r>
              <a:rPr lang="en-US" dirty="0" smtClean="0"/>
              <a:t>containers.</a:t>
            </a:r>
          </a:p>
          <a:p>
            <a:pPr lvl="1"/>
            <a:r>
              <a:rPr lang="en-US" dirty="0"/>
              <a:t>How to differentiate the infra for different tasks. Optional bindings</a:t>
            </a:r>
            <a:r>
              <a:rPr lang="en-US" dirty="0" smtClean="0"/>
              <a:t>.</a:t>
            </a:r>
          </a:p>
          <a:p>
            <a:pPr lvl="1"/>
            <a:r>
              <a:rPr lang="en-US" dirty="0" smtClean="0"/>
              <a:t>Workload manager integration. Cromwell submitting jobs to </a:t>
            </a:r>
            <a:r>
              <a:rPr lang="en-US" dirty="0" err="1" smtClean="0"/>
              <a:t>Slurm</a:t>
            </a:r>
            <a:r>
              <a:rPr lang="en-US" dirty="0" smtClean="0"/>
              <a:t>.</a:t>
            </a:r>
          </a:p>
          <a:p>
            <a:pPr lvl="1"/>
            <a:r>
              <a:rPr lang="en-US" dirty="0" smtClean="0"/>
              <a:t>How </a:t>
            </a:r>
            <a:r>
              <a:rPr lang="en-US" dirty="0"/>
              <a:t>does </a:t>
            </a:r>
            <a:r>
              <a:rPr lang="en-US" dirty="0" err="1" smtClean="0"/>
              <a:t>Slurm</a:t>
            </a:r>
            <a:r>
              <a:rPr lang="en-US" dirty="0" smtClean="0"/>
              <a:t> </a:t>
            </a:r>
            <a:r>
              <a:rPr lang="en-US" dirty="0"/>
              <a:t>know when a job </a:t>
            </a:r>
            <a:r>
              <a:rPr lang="en-US" dirty="0" smtClean="0"/>
              <a:t>has been completed?</a:t>
            </a:r>
          </a:p>
          <a:p>
            <a:pPr lvl="1"/>
            <a:r>
              <a:rPr lang="en-US" dirty="0" smtClean="0"/>
              <a:t>Overcome </a:t>
            </a:r>
            <a:r>
              <a:rPr lang="en-US" dirty="0"/>
              <a:t>the problem of </a:t>
            </a:r>
            <a:r>
              <a:rPr lang="en-US" dirty="0" smtClean="0"/>
              <a:t>Docker </a:t>
            </a:r>
            <a:r>
              <a:rPr lang="en-US" dirty="0"/>
              <a:t>limit </a:t>
            </a:r>
            <a:r>
              <a:rPr lang="en-US" dirty="0" smtClean="0"/>
              <a:t>rate.</a:t>
            </a:r>
            <a:endParaRPr lang="en-US" dirty="0"/>
          </a:p>
        </p:txBody>
      </p:sp>
    </p:spTree>
    <p:extLst>
      <p:ext uri="{BB962C8B-B14F-4D97-AF65-F5344CB8AC3E}">
        <p14:creationId xmlns:p14="http://schemas.microsoft.com/office/powerpoint/2010/main" val="204338440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Summary</a:t>
            </a:r>
            <a:endParaRPr lang="en-US" dirty="0"/>
          </a:p>
        </p:txBody>
      </p:sp>
      <p:sp>
        <p:nvSpPr>
          <p:cNvPr id="3" name="Espaço Reservado para Conteúdo 2"/>
          <p:cNvSpPr>
            <a:spLocks noGrp="1"/>
          </p:cNvSpPr>
          <p:nvPr>
            <p:ph idx="1"/>
          </p:nvPr>
        </p:nvSpPr>
        <p:spPr/>
        <p:txBody>
          <a:bodyPr>
            <a:normAutofit fontScale="62500" lnSpcReduction="20000"/>
          </a:bodyPr>
          <a:lstStyle/>
          <a:p>
            <a:r>
              <a:rPr lang="en-US" dirty="0" smtClean="0"/>
              <a:t>Motivation</a:t>
            </a:r>
            <a:r>
              <a:rPr lang="es-ES" dirty="0" smtClean="0"/>
              <a:t>:</a:t>
            </a:r>
          </a:p>
          <a:p>
            <a:pPr lvl="1"/>
            <a:r>
              <a:rPr lang="en-US" dirty="0"/>
              <a:t>Variant </a:t>
            </a:r>
            <a:r>
              <a:rPr lang="en-US" dirty="0" smtClean="0"/>
              <a:t>calling workflow. </a:t>
            </a:r>
            <a:r>
              <a:rPr lang="es-ES" dirty="0" smtClean="0"/>
              <a:t>PIPEMB</a:t>
            </a:r>
          </a:p>
          <a:p>
            <a:pPr lvl="1"/>
            <a:r>
              <a:rPr lang="en-US" dirty="0" smtClean="0"/>
              <a:t>GATK</a:t>
            </a:r>
            <a:r>
              <a:rPr lang="en-US" dirty="0"/>
              <a:t>:  Best Practices, GATK and Picard, </a:t>
            </a:r>
            <a:r>
              <a:rPr lang="en-US" dirty="0" smtClean="0"/>
              <a:t>workflows</a:t>
            </a:r>
          </a:p>
          <a:p>
            <a:pPr lvl="1"/>
            <a:r>
              <a:rPr lang="en-US" dirty="0"/>
              <a:t>WDL + </a:t>
            </a:r>
            <a:r>
              <a:rPr lang="en-US" dirty="0" smtClean="0"/>
              <a:t>Cromwell</a:t>
            </a:r>
            <a:endParaRPr lang="es-ES" dirty="0" smtClean="0"/>
          </a:p>
          <a:p>
            <a:r>
              <a:rPr lang="en-US" dirty="0" smtClean="0"/>
              <a:t>PIPEMB-WDL workflow. Construction process</a:t>
            </a:r>
            <a:r>
              <a:rPr lang="en-US" dirty="0"/>
              <a:t>.</a:t>
            </a:r>
            <a:endParaRPr lang="en-US" dirty="0" smtClean="0"/>
          </a:p>
          <a:p>
            <a:pPr lvl="1"/>
            <a:r>
              <a:rPr lang="en-US" dirty="0" smtClean="0"/>
              <a:t>WDL coding</a:t>
            </a:r>
          </a:p>
          <a:p>
            <a:pPr lvl="1"/>
            <a:r>
              <a:rPr lang="en-US" dirty="0" smtClean="0"/>
              <a:t>Installation  </a:t>
            </a:r>
          </a:p>
          <a:p>
            <a:pPr lvl="1"/>
            <a:r>
              <a:rPr lang="en-US" dirty="0" smtClean="0"/>
              <a:t>Infrastructure points</a:t>
            </a:r>
          </a:p>
          <a:p>
            <a:r>
              <a:rPr lang="en-US" b="1" dirty="0" smtClean="0"/>
              <a:t>Execution:</a:t>
            </a:r>
          </a:p>
          <a:p>
            <a:pPr lvl="1"/>
            <a:r>
              <a:rPr lang="en-US" dirty="0" smtClean="0"/>
              <a:t>Input sequence files</a:t>
            </a:r>
          </a:p>
          <a:p>
            <a:pPr lvl="1"/>
            <a:r>
              <a:rPr lang="en-US" dirty="0" smtClean="0"/>
              <a:t>JSON file. Common options</a:t>
            </a:r>
          </a:p>
          <a:p>
            <a:pPr lvl="1"/>
            <a:r>
              <a:rPr lang="en-US" dirty="0" err="1" smtClean="0"/>
              <a:t>Slurm</a:t>
            </a:r>
            <a:r>
              <a:rPr lang="en-US" dirty="0" smtClean="0"/>
              <a:t> script (command execution)</a:t>
            </a:r>
          </a:p>
          <a:p>
            <a:pPr lvl="1"/>
            <a:r>
              <a:rPr lang="en-US" dirty="0" smtClean="0"/>
              <a:t>Execution time, output log (</a:t>
            </a:r>
            <a:r>
              <a:rPr lang="en-US" dirty="0"/>
              <a:t>when you know that everything was successful</a:t>
            </a:r>
            <a:r>
              <a:rPr lang="en-US" dirty="0" smtClean="0"/>
              <a:t>)</a:t>
            </a:r>
          </a:p>
          <a:p>
            <a:pPr lvl="1"/>
            <a:r>
              <a:rPr lang="en-US" dirty="0" smtClean="0"/>
              <a:t>Output directory</a:t>
            </a:r>
          </a:p>
          <a:p>
            <a:pPr marL="228600" lvl="1">
              <a:spcBef>
                <a:spcPts val="1000"/>
              </a:spcBef>
            </a:pPr>
            <a:r>
              <a:rPr lang="en-US" sz="2900" dirty="0"/>
              <a:t>Tips to understand your results:</a:t>
            </a:r>
          </a:p>
          <a:p>
            <a:pPr lvl="1"/>
            <a:r>
              <a:rPr lang="en-US" dirty="0"/>
              <a:t>D</a:t>
            </a:r>
            <a:r>
              <a:rPr lang="en-US" dirty="0" smtClean="0"/>
              <a:t>ifferences </a:t>
            </a:r>
            <a:r>
              <a:rPr lang="en-US" dirty="0"/>
              <a:t>in filters </a:t>
            </a:r>
            <a:endParaRPr lang="en-US" dirty="0" smtClean="0"/>
          </a:p>
          <a:p>
            <a:pPr marL="228600" lvl="1">
              <a:spcBef>
                <a:spcPts val="1000"/>
              </a:spcBef>
            </a:pPr>
            <a:r>
              <a:rPr lang="en-US" sz="2900" dirty="0"/>
              <a:t>W</a:t>
            </a:r>
            <a:r>
              <a:rPr lang="en-US" sz="2900" dirty="0" smtClean="0"/>
              <a:t>hat </a:t>
            </a:r>
            <a:r>
              <a:rPr lang="en-US" sz="2900" dirty="0"/>
              <a:t>is the </a:t>
            </a:r>
            <a:r>
              <a:rPr lang="en-US" sz="2900" dirty="0" smtClean="0"/>
              <a:t>next..?</a:t>
            </a:r>
            <a:endParaRPr lang="en-US" sz="2900" dirty="0"/>
          </a:p>
          <a:p>
            <a:endParaRPr lang="es-ES" dirty="0" smtClean="0"/>
          </a:p>
          <a:p>
            <a:endParaRPr lang="en-US" dirty="0"/>
          </a:p>
        </p:txBody>
      </p:sp>
    </p:spTree>
    <p:extLst>
      <p:ext uri="{BB962C8B-B14F-4D97-AF65-F5344CB8AC3E}">
        <p14:creationId xmlns:p14="http://schemas.microsoft.com/office/powerpoint/2010/main" val="414420916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55888" y="-82036"/>
            <a:ext cx="10515600" cy="1325563"/>
          </a:xfrm>
        </p:spPr>
        <p:txBody>
          <a:bodyPr/>
          <a:lstStyle/>
          <a:p>
            <a:r>
              <a:rPr lang="es-ES" dirty="0" err="1" smtClean="0"/>
              <a:t>Execution</a:t>
            </a:r>
            <a:endParaRPr lang="en-US" dirty="0"/>
          </a:p>
        </p:txBody>
      </p:sp>
      <p:sp>
        <p:nvSpPr>
          <p:cNvPr id="4" name="Retângulo 3"/>
          <p:cNvSpPr/>
          <p:nvPr/>
        </p:nvSpPr>
        <p:spPr>
          <a:xfrm>
            <a:off x="555888" y="1862468"/>
            <a:ext cx="11178911" cy="95410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1400" dirty="0" smtClean="0"/>
              <a:t>group1	/../data/a_R1.fastq	/…/data/a_R2.fastq	1	SAMPLE1	ILLUMINA	lib01	paired</a:t>
            </a:r>
          </a:p>
          <a:p>
            <a:r>
              <a:rPr lang="en-US" sz="1400" dirty="0" smtClean="0"/>
              <a:t>group2	/../data/b_R1.fastq	/../data/b_R2.fastq	2	SAMPLE1	ILLUMINA	lib01	paired</a:t>
            </a:r>
          </a:p>
          <a:p>
            <a:r>
              <a:rPr lang="en-US" sz="1400" dirty="0" smtClean="0"/>
              <a:t>group1	</a:t>
            </a:r>
            <a:r>
              <a:rPr lang="en-US" sz="1400" dirty="0"/>
              <a:t>/../</a:t>
            </a:r>
            <a:r>
              <a:rPr lang="en-US" sz="1400" dirty="0" smtClean="0"/>
              <a:t>data/c_R1.fastq	</a:t>
            </a:r>
            <a:r>
              <a:rPr lang="en-US" sz="1400" dirty="0"/>
              <a:t>/../</a:t>
            </a:r>
            <a:r>
              <a:rPr lang="en-US" sz="1400" dirty="0" smtClean="0"/>
              <a:t>data/c_R2.fastq	3	SAMPLE2	ILLUMINA	lib01	paired</a:t>
            </a:r>
          </a:p>
          <a:p>
            <a:r>
              <a:rPr lang="en-US" sz="1400" dirty="0" smtClean="0"/>
              <a:t>group2	</a:t>
            </a:r>
            <a:r>
              <a:rPr lang="en-US" sz="1400" dirty="0"/>
              <a:t>/../data/d_R1.fastq</a:t>
            </a:r>
            <a:r>
              <a:rPr lang="en-US" sz="1400" dirty="0" smtClean="0"/>
              <a:t>	</a:t>
            </a:r>
            <a:r>
              <a:rPr lang="en-US" sz="1400" dirty="0"/>
              <a:t>/../</a:t>
            </a:r>
            <a:r>
              <a:rPr lang="en-US" sz="1400" dirty="0" smtClean="0"/>
              <a:t>data/d_R2.fastq	4	SAMPLE2	ILLUMINA	lib01	paired</a:t>
            </a:r>
          </a:p>
        </p:txBody>
      </p:sp>
      <p:sp>
        <p:nvSpPr>
          <p:cNvPr id="5" name="Retângulo 4"/>
          <p:cNvSpPr/>
          <p:nvPr/>
        </p:nvSpPr>
        <p:spPr>
          <a:xfrm>
            <a:off x="555891" y="944077"/>
            <a:ext cx="3587484" cy="369332"/>
          </a:xfrm>
          <a:prstGeom prst="rect">
            <a:avLst/>
          </a:prstGeom>
        </p:spPr>
        <p:txBody>
          <a:bodyPr wrap="square">
            <a:spAutoFit/>
          </a:bodyPr>
          <a:lstStyle/>
          <a:p>
            <a:r>
              <a:rPr lang="en-US" i="1" dirty="0" err="1" smtClean="0"/>
              <a:t>multisample_multipleRG_fastq.tsv</a:t>
            </a:r>
            <a:endParaRPr lang="en-US" i="1" dirty="0"/>
          </a:p>
        </p:txBody>
      </p:sp>
      <p:sp>
        <p:nvSpPr>
          <p:cNvPr id="6" name="CaixaDeTexto 5"/>
          <p:cNvSpPr txBox="1"/>
          <p:nvPr/>
        </p:nvSpPr>
        <p:spPr>
          <a:xfrm>
            <a:off x="648077" y="3066823"/>
            <a:ext cx="2606411" cy="369332"/>
          </a:xfrm>
          <a:prstGeom prst="rect">
            <a:avLst/>
          </a:prstGeom>
          <a:noFill/>
        </p:spPr>
        <p:txBody>
          <a:bodyPr wrap="square" rtlCol="0">
            <a:spAutoFit/>
          </a:bodyPr>
          <a:lstStyle/>
          <a:p>
            <a:r>
              <a:rPr lang="es-ES" dirty="0" smtClean="0"/>
              <a:t>JSON (</a:t>
            </a:r>
            <a:r>
              <a:rPr lang="es-ES" dirty="0" err="1" smtClean="0"/>
              <a:t>parameters</a:t>
            </a:r>
            <a:r>
              <a:rPr lang="es-ES" dirty="0" smtClean="0"/>
              <a:t>)</a:t>
            </a:r>
            <a:endParaRPr lang="en-US" dirty="0"/>
          </a:p>
        </p:txBody>
      </p:sp>
      <p:pic>
        <p:nvPicPr>
          <p:cNvPr id="9" name="Imagem 8"/>
          <p:cNvPicPr>
            <a:picLocks noChangeAspect="1"/>
          </p:cNvPicPr>
          <p:nvPr/>
        </p:nvPicPr>
        <p:blipFill>
          <a:blip r:embed="rId2"/>
          <a:stretch>
            <a:fillRect/>
          </a:stretch>
        </p:blipFill>
        <p:spPr>
          <a:xfrm>
            <a:off x="648077" y="3504068"/>
            <a:ext cx="2665529" cy="2224540"/>
          </a:xfrm>
          <a:prstGeom prst="rect">
            <a:avLst/>
          </a:prstGeom>
        </p:spPr>
      </p:pic>
      <p:cxnSp>
        <p:nvCxnSpPr>
          <p:cNvPr id="11" name="Conector Angulado 10"/>
          <p:cNvCxnSpPr>
            <a:stCxn id="9" idx="1"/>
            <a:endCxn id="4" idx="1"/>
          </p:cNvCxnSpPr>
          <p:nvPr/>
        </p:nvCxnSpPr>
        <p:spPr>
          <a:xfrm rot="10800000">
            <a:off x="555889" y="2339522"/>
            <a:ext cx="92189" cy="2276816"/>
          </a:xfrm>
          <a:prstGeom prst="bentConnector3">
            <a:avLst>
              <a:gd name="adj1" fmla="val 347969"/>
            </a:avLst>
          </a:prstGeom>
          <a:ln>
            <a:tailEnd type="triangle"/>
          </a:ln>
        </p:spPr>
        <p:style>
          <a:lnRef idx="1">
            <a:schemeClr val="accent1"/>
          </a:lnRef>
          <a:fillRef idx="0">
            <a:schemeClr val="accent1"/>
          </a:fillRef>
          <a:effectRef idx="0">
            <a:schemeClr val="accent1"/>
          </a:effectRef>
          <a:fontRef idx="minor">
            <a:schemeClr val="tx1"/>
          </a:fontRef>
        </p:style>
      </p:cxnSp>
      <p:pic>
        <p:nvPicPr>
          <p:cNvPr id="18" name="Imagem 17"/>
          <p:cNvPicPr>
            <a:picLocks noChangeAspect="1"/>
          </p:cNvPicPr>
          <p:nvPr/>
        </p:nvPicPr>
        <p:blipFill>
          <a:blip r:embed="rId3"/>
          <a:stretch>
            <a:fillRect/>
          </a:stretch>
        </p:blipFill>
        <p:spPr>
          <a:xfrm>
            <a:off x="4163020" y="3563889"/>
            <a:ext cx="2263634" cy="2104897"/>
          </a:xfrm>
          <a:prstGeom prst="rect">
            <a:avLst/>
          </a:prstGeom>
        </p:spPr>
      </p:pic>
      <p:sp>
        <p:nvSpPr>
          <p:cNvPr id="19" name="Retângulo 18"/>
          <p:cNvSpPr/>
          <p:nvPr/>
        </p:nvSpPr>
        <p:spPr>
          <a:xfrm>
            <a:off x="4163020" y="3131476"/>
            <a:ext cx="3450175" cy="369332"/>
          </a:xfrm>
          <a:prstGeom prst="rect">
            <a:avLst/>
          </a:prstGeom>
        </p:spPr>
        <p:txBody>
          <a:bodyPr wrap="none">
            <a:spAutoFit/>
          </a:bodyPr>
          <a:lstStyle/>
          <a:p>
            <a:r>
              <a:rPr lang="en-US" dirty="0" err="1"/>
              <a:t>run_workflow_PIPEMB-WDL.slurm</a:t>
            </a:r>
            <a:endParaRPr lang="en-US" dirty="0"/>
          </a:p>
        </p:txBody>
      </p:sp>
      <p:pic>
        <p:nvPicPr>
          <p:cNvPr id="21" name="Imagem 20"/>
          <p:cNvPicPr>
            <a:picLocks noChangeAspect="1"/>
          </p:cNvPicPr>
          <p:nvPr/>
        </p:nvPicPr>
        <p:blipFill rotWithShape="1">
          <a:blip r:embed="rId4"/>
          <a:srcRect t="60181" r="2820" b="26296"/>
          <a:stretch/>
        </p:blipFill>
        <p:spPr>
          <a:xfrm>
            <a:off x="4163021" y="5820124"/>
            <a:ext cx="6211066" cy="537133"/>
          </a:xfrm>
          <a:prstGeom prst="rect">
            <a:avLst/>
          </a:prstGeom>
        </p:spPr>
      </p:pic>
      <p:sp>
        <p:nvSpPr>
          <p:cNvPr id="24" name="Retângulo 23"/>
          <p:cNvSpPr/>
          <p:nvPr/>
        </p:nvSpPr>
        <p:spPr>
          <a:xfrm>
            <a:off x="779" y="5820124"/>
            <a:ext cx="3960123" cy="369332"/>
          </a:xfrm>
          <a:prstGeom prst="rect">
            <a:avLst/>
          </a:prstGeom>
        </p:spPr>
        <p:txBody>
          <a:bodyPr wrap="none">
            <a:spAutoFit/>
          </a:bodyPr>
          <a:lstStyle/>
          <a:p>
            <a:r>
              <a:rPr lang="pt-BR" dirty="0">
                <a:hlinkClick r:id="rId5"/>
              </a:rPr>
              <a:t>https://github.com/BioBD/PIPEMB-WDL</a:t>
            </a:r>
            <a:endParaRPr lang="en-US" dirty="0"/>
          </a:p>
        </p:txBody>
      </p:sp>
    </p:spTree>
    <p:extLst>
      <p:ext uri="{BB962C8B-B14F-4D97-AF65-F5344CB8AC3E}">
        <p14:creationId xmlns:p14="http://schemas.microsoft.com/office/powerpoint/2010/main" val="169900810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Execution</a:t>
            </a:r>
            <a:endParaRPr lang="en-US" dirty="0"/>
          </a:p>
        </p:txBody>
      </p:sp>
      <p:pic>
        <p:nvPicPr>
          <p:cNvPr id="4" name="Imagem 3"/>
          <p:cNvPicPr>
            <a:picLocks noChangeAspect="1"/>
          </p:cNvPicPr>
          <p:nvPr/>
        </p:nvPicPr>
        <p:blipFill rotWithShape="1">
          <a:blip r:embed="rId2"/>
          <a:srcRect t="29298" b="28176"/>
          <a:stretch/>
        </p:blipFill>
        <p:spPr>
          <a:xfrm>
            <a:off x="838201" y="1444625"/>
            <a:ext cx="5638800" cy="2042070"/>
          </a:xfrm>
          <a:prstGeom prst="rect">
            <a:avLst/>
          </a:prstGeom>
        </p:spPr>
      </p:pic>
      <p:pic>
        <p:nvPicPr>
          <p:cNvPr id="5" name="Picture 4" descr="https://lh3.googleusercontent.com/upVmQeC5Y94Cn0PDpfWHfkYA5-bh9R1-tpS2SZwlwgjySvLIVfxFPPg5SVdPUH9lNGdaObreGuC_LMikT0FVufefWSyN5P8aBjNsuZXTY8FHRMMdoS3wrgFy6pqeHawE9mDstxo2"/>
          <p:cNvPicPr>
            <a:picLocks noChangeAspect="1" noChangeArrowheads="1"/>
          </p:cNvPicPr>
          <p:nvPr/>
        </p:nvPicPr>
        <p:blipFill rotWithShape="1">
          <a:blip r:embed="rId3">
            <a:extLst>
              <a:ext uri="{28A0092B-C50C-407E-A947-70E740481C1C}">
                <a14:useLocalDpi xmlns:a14="http://schemas.microsoft.com/office/drawing/2010/main" val="0"/>
              </a:ext>
            </a:extLst>
          </a:blip>
          <a:srcRect l="5990" b="27845"/>
          <a:stretch/>
        </p:blipFill>
        <p:spPr bwMode="auto">
          <a:xfrm>
            <a:off x="2257425" y="3622372"/>
            <a:ext cx="4391025" cy="3235628"/>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m 5"/>
          <p:cNvPicPr>
            <a:picLocks noChangeAspect="1"/>
          </p:cNvPicPr>
          <p:nvPr/>
        </p:nvPicPr>
        <p:blipFill rotWithShape="1">
          <a:blip r:embed="rId4"/>
          <a:srcRect l="13165" t="7582" r="26511"/>
          <a:stretch/>
        </p:blipFill>
        <p:spPr>
          <a:xfrm>
            <a:off x="7191375" y="495977"/>
            <a:ext cx="3448050" cy="6252790"/>
          </a:xfrm>
          <a:prstGeom prst="rect">
            <a:avLst/>
          </a:prstGeom>
        </p:spPr>
      </p:pic>
    </p:spTree>
    <p:extLst>
      <p:ext uri="{BB962C8B-B14F-4D97-AF65-F5344CB8AC3E}">
        <p14:creationId xmlns:p14="http://schemas.microsoft.com/office/powerpoint/2010/main" val="54694276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Common flows executed </a:t>
            </a:r>
          </a:p>
        </p:txBody>
      </p:sp>
      <p:sp>
        <p:nvSpPr>
          <p:cNvPr id="3" name="Espaço Reservado para Conteúdo 2"/>
          <p:cNvSpPr>
            <a:spLocks noGrp="1"/>
          </p:cNvSpPr>
          <p:nvPr>
            <p:ph idx="1"/>
          </p:nvPr>
        </p:nvSpPr>
        <p:spPr>
          <a:xfrm>
            <a:off x="6743700" y="2897188"/>
            <a:ext cx="4762500" cy="4757738"/>
          </a:xfrm>
        </p:spPr>
        <p:txBody>
          <a:bodyPr>
            <a:normAutofit/>
          </a:bodyPr>
          <a:lstStyle/>
          <a:p>
            <a:r>
              <a:rPr lang="en-US" dirty="0" smtClean="0"/>
              <a:t>s:somatic</a:t>
            </a:r>
            <a:endParaRPr lang="en-US" dirty="0"/>
          </a:p>
          <a:p>
            <a:r>
              <a:rPr lang="en-US" dirty="0" err="1"/>
              <a:t>pn</a:t>
            </a:r>
            <a:r>
              <a:rPr lang="en-US" dirty="0"/>
              <a:t>: create panel of </a:t>
            </a:r>
            <a:r>
              <a:rPr lang="en-US" dirty="0" smtClean="0"/>
              <a:t>normal</a:t>
            </a:r>
          </a:p>
          <a:p>
            <a:r>
              <a:rPr lang="es-ES" dirty="0" smtClean="0"/>
              <a:t>f: </a:t>
            </a:r>
            <a:r>
              <a:rPr lang="es-ES" dirty="0" err="1" smtClean="0"/>
              <a:t>filter</a:t>
            </a:r>
            <a:r>
              <a:rPr lang="es-ES" dirty="0" smtClean="0"/>
              <a:t> </a:t>
            </a:r>
            <a:r>
              <a:rPr lang="es-ES" dirty="0" err="1" smtClean="0"/>
              <a:t>with</a:t>
            </a:r>
            <a:r>
              <a:rPr lang="es-ES" dirty="0" smtClean="0"/>
              <a:t> </a:t>
            </a:r>
            <a:r>
              <a:rPr lang="es-ES" dirty="0" err="1" smtClean="0"/>
              <a:t>Funcotator</a:t>
            </a:r>
            <a:endParaRPr lang="es-ES" dirty="0" smtClean="0"/>
          </a:p>
          <a:p>
            <a:r>
              <a:rPr lang="es-ES" dirty="0"/>
              <a:t>v</a:t>
            </a:r>
            <a:r>
              <a:rPr lang="es-ES" dirty="0" smtClean="0"/>
              <a:t>: </a:t>
            </a:r>
            <a:r>
              <a:rPr lang="es-ES" dirty="0" err="1" smtClean="0"/>
              <a:t>filter</a:t>
            </a:r>
            <a:r>
              <a:rPr lang="es-ES" dirty="0" smtClean="0"/>
              <a:t> </a:t>
            </a:r>
            <a:r>
              <a:rPr lang="es-ES" dirty="0" err="1" smtClean="0"/>
              <a:t>with</a:t>
            </a:r>
            <a:r>
              <a:rPr lang="es-ES" dirty="0" smtClean="0"/>
              <a:t> VEP</a:t>
            </a:r>
          </a:p>
          <a:p>
            <a:r>
              <a:rPr lang="es-ES" dirty="0" smtClean="0"/>
              <a:t>++/</a:t>
            </a:r>
            <a:r>
              <a:rPr lang="es-ES" dirty="0" err="1" smtClean="0"/>
              <a:t>pp:filter</a:t>
            </a:r>
            <a:r>
              <a:rPr lang="es-ES" dirty="0" smtClean="0"/>
              <a:t> </a:t>
            </a:r>
            <a:r>
              <a:rPr lang="es-ES" dirty="0" err="1" smtClean="0"/>
              <a:t>with</a:t>
            </a:r>
            <a:r>
              <a:rPr lang="es-ES" dirty="0" smtClean="0"/>
              <a:t> </a:t>
            </a:r>
            <a:r>
              <a:rPr lang="es-ES" dirty="0" err="1" smtClean="0"/>
              <a:t>Funcotator</a:t>
            </a:r>
            <a:r>
              <a:rPr lang="es-ES" dirty="0" smtClean="0"/>
              <a:t> </a:t>
            </a:r>
            <a:r>
              <a:rPr lang="es-ES" dirty="0" err="1" smtClean="0"/>
              <a:t>with</a:t>
            </a:r>
            <a:r>
              <a:rPr lang="es-ES" dirty="0" smtClean="0"/>
              <a:t> </a:t>
            </a:r>
            <a:r>
              <a:rPr lang="es-ES" dirty="0" err="1" smtClean="0"/>
              <a:t>optional</a:t>
            </a:r>
            <a:r>
              <a:rPr lang="es-ES" dirty="0" smtClean="0"/>
              <a:t> MAF and VCF </a:t>
            </a:r>
            <a:r>
              <a:rPr lang="es-ES" dirty="0" err="1" smtClean="0"/>
              <a:t>for</a:t>
            </a:r>
            <a:r>
              <a:rPr lang="es-ES" dirty="0" smtClean="0"/>
              <a:t> </a:t>
            </a:r>
            <a:r>
              <a:rPr lang="es-ES" dirty="0" err="1" smtClean="0"/>
              <a:t>independent</a:t>
            </a:r>
            <a:r>
              <a:rPr lang="es-ES" dirty="0" smtClean="0"/>
              <a:t> </a:t>
            </a:r>
            <a:r>
              <a:rPr lang="es-ES" dirty="0" err="1" smtClean="0"/>
              <a:t>samples</a:t>
            </a:r>
            <a:endParaRPr lang="en-US" dirty="0"/>
          </a:p>
        </p:txBody>
      </p:sp>
      <p:sp>
        <p:nvSpPr>
          <p:cNvPr id="4" name="Espaço Reservado para Conteúdo 2"/>
          <p:cNvSpPr txBox="1">
            <a:spLocks/>
          </p:cNvSpPr>
          <p:nvPr/>
        </p:nvSpPr>
        <p:spPr>
          <a:xfrm>
            <a:off x="990600" y="1571625"/>
            <a:ext cx="10515600" cy="47577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smtClean="0"/>
              <a:t>Name convention</a:t>
            </a:r>
            <a:r>
              <a:rPr lang="es-ES" dirty="0" smtClean="0"/>
              <a:t> </a:t>
            </a:r>
            <a:r>
              <a:rPr lang="en-US" dirty="0" smtClean="0"/>
              <a:t>for template configurations</a:t>
            </a:r>
            <a:r>
              <a:rPr lang="es-ES" dirty="0" smtClean="0"/>
              <a:t>:</a:t>
            </a:r>
          </a:p>
          <a:p>
            <a:pPr marL="0" indent="0" algn="ctr">
              <a:buFont typeface="Arial" panose="020B0604020202020204" pitchFamily="34" charset="0"/>
              <a:buNone/>
            </a:pPr>
            <a:r>
              <a:rPr lang="es-ES" dirty="0" smtClean="0"/>
              <a:t>pr1g1_SM_Fl_jn0s0pn0f1v1:</a:t>
            </a:r>
          </a:p>
          <a:p>
            <a:endParaRPr lang="en-US" dirty="0" smtClean="0"/>
          </a:p>
          <a:p>
            <a:r>
              <a:rPr lang="en-US" dirty="0" smtClean="0"/>
              <a:t>0: disabled , 1: enabled</a:t>
            </a:r>
          </a:p>
          <a:p>
            <a:r>
              <a:rPr lang="en-US" dirty="0" err="1" smtClean="0"/>
              <a:t>pr</a:t>
            </a:r>
            <a:r>
              <a:rPr lang="en-US" dirty="0" smtClean="0"/>
              <a:t>: pre-processing</a:t>
            </a:r>
          </a:p>
          <a:p>
            <a:r>
              <a:rPr lang="en-US" dirty="0" smtClean="0"/>
              <a:t>g:germline</a:t>
            </a:r>
          </a:p>
          <a:p>
            <a:r>
              <a:rPr lang="en-US" dirty="0" smtClean="0"/>
              <a:t>SM: single sample mode</a:t>
            </a:r>
          </a:p>
          <a:p>
            <a:r>
              <a:rPr lang="en-US" dirty="0" smtClean="0"/>
              <a:t>MM: </a:t>
            </a:r>
            <a:r>
              <a:rPr lang="en-US" dirty="0" err="1" smtClean="0"/>
              <a:t>multisample</a:t>
            </a:r>
            <a:r>
              <a:rPr lang="en-US" dirty="0" smtClean="0"/>
              <a:t> mode</a:t>
            </a:r>
          </a:p>
          <a:p>
            <a:r>
              <a:rPr lang="en-US" dirty="0" err="1" smtClean="0"/>
              <a:t>Fl</a:t>
            </a:r>
            <a:r>
              <a:rPr lang="en-US" dirty="0" smtClean="0"/>
              <a:t>: filtering</a:t>
            </a:r>
          </a:p>
          <a:p>
            <a:r>
              <a:rPr lang="en-US" dirty="0" err="1" smtClean="0"/>
              <a:t>jn</a:t>
            </a:r>
            <a:r>
              <a:rPr lang="en-US" dirty="0" smtClean="0"/>
              <a:t>: joint genotyping</a:t>
            </a:r>
          </a:p>
        </p:txBody>
      </p:sp>
    </p:spTree>
    <p:extLst>
      <p:ext uri="{BB962C8B-B14F-4D97-AF65-F5344CB8AC3E}">
        <p14:creationId xmlns:p14="http://schemas.microsoft.com/office/powerpoint/2010/main" val="354397916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pr1g0jn0s0pn0f0v0</a:t>
            </a:r>
            <a:endParaRPr lang="en-US" dirty="0"/>
          </a:p>
        </p:txBody>
      </p:sp>
      <p:pic>
        <p:nvPicPr>
          <p:cNvPr id="4" name="Imagem 3"/>
          <p:cNvPicPr>
            <a:picLocks noChangeAspect="1"/>
          </p:cNvPicPr>
          <p:nvPr/>
        </p:nvPicPr>
        <p:blipFill>
          <a:blip r:embed="rId2"/>
          <a:stretch>
            <a:fillRect/>
          </a:stretch>
        </p:blipFill>
        <p:spPr>
          <a:xfrm>
            <a:off x="322352" y="1968500"/>
            <a:ext cx="11844778" cy="4199941"/>
          </a:xfrm>
          <a:prstGeom prst="rect">
            <a:avLst/>
          </a:prstGeom>
        </p:spPr>
      </p:pic>
    </p:spTree>
    <p:extLst>
      <p:ext uri="{BB962C8B-B14F-4D97-AF65-F5344CB8AC3E}">
        <p14:creationId xmlns:p14="http://schemas.microsoft.com/office/powerpoint/2010/main" val="392647432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pr1g1_SM_Fl_jn0s0pn0f1v1</a:t>
            </a:r>
            <a:endParaRPr lang="en-US" dirty="0"/>
          </a:p>
        </p:txBody>
      </p:sp>
      <p:pic>
        <p:nvPicPr>
          <p:cNvPr id="4" name="Imagem 3"/>
          <p:cNvPicPr>
            <a:picLocks noChangeAspect="1"/>
          </p:cNvPicPr>
          <p:nvPr/>
        </p:nvPicPr>
        <p:blipFill>
          <a:blip r:embed="rId2"/>
          <a:stretch>
            <a:fillRect/>
          </a:stretch>
        </p:blipFill>
        <p:spPr>
          <a:xfrm>
            <a:off x="81829" y="1879600"/>
            <a:ext cx="12028341" cy="4265029"/>
          </a:xfrm>
          <a:prstGeom prst="rect">
            <a:avLst/>
          </a:prstGeom>
        </p:spPr>
      </p:pic>
    </p:spTree>
    <p:extLst>
      <p:ext uri="{BB962C8B-B14F-4D97-AF65-F5344CB8AC3E}">
        <p14:creationId xmlns:p14="http://schemas.microsoft.com/office/powerpoint/2010/main" val="366830050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pr0g0jn0s1f1v1</a:t>
            </a:r>
            <a:endParaRPr lang="en-US" dirty="0"/>
          </a:p>
        </p:txBody>
      </p:sp>
      <p:pic>
        <p:nvPicPr>
          <p:cNvPr id="146" name="Imagem 145"/>
          <p:cNvPicPr>
            <a:picLocks noChangeAspect="1"/>
          </p:cNvPicPr>
          <p:nvPr/>
        </p:nvPicPr>
        <p:blipFill>
          <a:blip r:embed="rId2"/>
          <a:stretch>
            <a:fillRect/>
          </a:stretch>
        </p:blipFill>
        <p:spPr>
          <a:xfrm>
            <a:off x="221057" y="1887847"/>
            <a:ext cx="11749885" cy="4166294"/>
          </a:xfrm>
          <a:prstGeom prst="rect">
            <a:avLst/>
          </a:prstGeom>
        </p:spPr>
      </p:pic>
    </p:spTree>
    <p:extLst>
      <p:ext uri="{BB962C8B-B14F-4D97-AF65-F5344CB8AC3E}">
        <p14:creationId xmlns:p14="http://schemas.microsoft.com/office/powerpoint/2010/main" val="173617724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pr0g0jn0s0pn0f0v1</a:t>
            </a:r>
            <a:endParaRPr lang="en-US" dirty="0"/>
          </a:p>
        </p:txBody>
      </p:sp>
      <p:pic>
        <p:nvPicPr>
          <p:cNvPr id="146" name="Imagem 145"/>
          <p:cNvPicPr>
            <a:picLocks noChangeAspect="1"/>
          </p:cNvPicPr>
          <p:nvPr/>
        </p:nvPicPr>
        <p:blipFill>
          <a:blip r:embed="rId2"/>
          <a:stretch>
            <a:fillRect/>
          </a:stretch>
        </p:blipFill>
        <p:spPr>
          <a:xfrm>
            <a:off x="121720" y="2032000"/>
            <a:ext cx="12070280" cy="4279900"/>
          </a:xfrm>
          <a:prstGeom prst="rect">
            <a:avLst/>
          </a:prstGeom>
        </p:spPr>
      </p:pic>
      <p:pic>
        <p:nvPicPr>
          <p:cNvPr id="4" name="Imagem 3"/>
          <p:cNvPicPr>
            <a:picLocks noChangeAspect="1"/>
          </p:cNvPicPr>
          <p:nvPr/>
        </p:nvPicPr>
        <p:blipFill rotWithShape="1">
          <a:blip r:embed="rId3"/>
          <a:srcRect l="89641" t="13672" r="1847" b="76040"/>
          <a:stretch/>
        </p:blipFill>
        <p:spPr>
          <a:xfrm>
            <a:off x="10934699" y="2600326"/>
            <a:ext cx="1095375" cy="491218"/>
          </a:xfrm>
          <a:prstGeom prst="rect">
            <a:avLst/>
          </a:prstGeom>
        </p:spPr>
      </p:pic>
    </p:spTree>
    <p:extLst>
      <p:ext uri="{BB962C8B-B14F-4D97-AF65-F5344CB8AC3E}">
        <p14:creationId xmlns:p14="http://schemas.microsoft.com/office/powerpoint/2010/main" val="318757576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Execution</a:t>
            </a:r>
            <a:endParaRPr lang="en-US" dirty="0"/>
          </a:p>
        </p:txBody>
      </p:sp>
      <p:sp>
        <p:nvSpPr>
          <p:cNvPr id="3" name="Espaço Reservado para Conteúdo 2"/>
          <p:cNvSpPr>
            <a:spLocks noGrp="1"/>
          </p:cNvSpPr>
          <p:nvPr>
            <p:ph idx="1"/>
          </p:nvPr>
        </p:nvSpPr>
        <p:spPr/>
        <p:txBody>
          <a:bodyPr/>
          <a:lstStyle/>
          <a:p>
            <a:r>
              <a:rPr lang="es-ES" dirty="0" smtClean="0"/>
              <a:t>Tutorial:</a:t>
            </a:r>
          </a:p>
          <a:p>
            <a:pPr lvl="1"/>
            <a:r>
              <a:rPr lang="es-ES" dirty="0" err="1" smtClean="0">
                <a:hlinkClick r:id="rId2" action="ppaction://hlinkfile"/>
              </a:rPr>
              <a:t>Part</a:t>
            </a:r>
            <a:r>
              <a:rPr lang="es-ES" dirty="0" smtClean="0">
                <a:hlinkClick r:id="rId2" action="ppaction://hlinkfile"/>
              </a:rPr>
              <a:t> 1</a:t>
            </a:r>
            <a:r>
              <a:rPr lang="es-ES" dirty="0" smtClean="0"/>
              <a:t>. </a:t>
            </a:r>
            <a:r>
              <a:rPr lang="en-US" dirty="0"/>
              <a:t>P</a:t>
            </a:r>
            <a:r>
              <a:rPr lang="en-US" dirty="0" smtClean="0"/>
              <a:t>resenting the structure of directories and JSON files.</a:t>
            </a:r>
          </a:p>
          <a:p>
            <a:pPr lvl="1"/>
            <a:r>
              <a:rPr lang="es-ES" dirty="0" err="1" smtClean="0">
                <a:hlinkClick r:id="rId3" action="ppaction://hlinkfile"/>
              </a:rPr>
              <a:t>Part</a:t>
            </a:r>
            <a:r>
              <a:rPr lang="es-ES" dirty="0" smtClean="0">
                <a:hlinkClick r:id="rId3" action="ppaction://hlinkfile"/>
              </a:rPr>
              <a:t> 2</a:t>
            </a:r>
            <a:r>
              <a:rPr lang="es-ES" dirty="0" smtClean="0"/>
              <a:t>.Executing</a:t>
            </a:r>
          </a:p>
          <a:p>
            <a:pPr lvl="1"/>
            <a:r>
              <a:rPr lang="es-ES" dirty="0" err="1" smtClean="0">
                <a:hlinkClick r:id="rId4" action="ppaction://hlinkfile"/>
              </a:rPr>
              <a:t>Part</a:t>
            </a:r>
            <a:r>
              <a:rPr lang="es-ES" dirty="0" smtClean="0">
                <a:hlinkClick r:id="rId4" action="ppaction://hlinkfile"/>
              </a:rPr>
              <a:t> </a:t>
            </a:r>
            <a:r>
              <a:rPr lang="en-US" dirty="0" smtClean="0">
                <a:hlinkClick r:id="rId4" action="ppaction://hlinkfile"/>
              </a:rPr>
              <a:t>3</a:t>
            </a:r>
            <a:r>
              <a:rPr lang="en-US" dirty="0" smtClean="0"/>
              <a:t>.Executing process. Output directory</a:t>
            </a:r>
          </a:p>
          <a:p>
            <a:pPr lvl="1"/>
            <a:r>
              <a:rPr lang="es-ES" dirty="0" err="1" smtClean="0">
                <a:hlinkClick r:id="rId5" action="ppaction://hlinkfile"/>
              </a:rPr>
              <a:t>Part</a:t>
            </a:r>
            <a:r>
              <a:rPr lang="es-ES" dirty="0" smtClean="0">
                <a:hlinkClick r:id="rId5" action="ppaction://hlinkfile"/>
              </a:rPr>
              <a:t> 4</a:t>
            </a:r>
            <a:r>
              <a:rPr lang="es-ES" dirty="0" smtClean="0"/>
              <a:t>. </a:t>
            </a:r>
            <a:r>
              <a:rPr lang="en-US" dirty="0" smtClean="0"/>
              <a:t>Output directory</a:t>
            </a:r>
            <a:endParaRPr lang="en-US" dirty="0"/>
          </a:p>
        </p:txBody>
      </p:sp>
    </p:spTree>
    <p:extLst>
      <p:ext uri="{BB962C8B-B14F-4D97-AF65-F5344CB8AC3E}">
        <p14:creationId xmlns:p14="http://schemas.microsoft.com/office/powerpoint/2010/main" val="38679472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592467"/>
          </a:xfrm>
        </p:spPr>
        <p:txBody>
          <a:bodyPr>
            <a:normAutofit fontScale="90000"/>
          </a:bodyPr>
          <a:lstStyle/>
          <a:p>
            <a:r>
              <a:rPr lang="es-ES" dirty="0" smtClean="0"/>
              <a:t>PIPEMB </a:t>
            </a:r>
            <a:r>
              <a:rPr lang="es-ES" dirty="0" err="1" smtClean="0"/>
              <a:t>workflow</a:t>
            </a:r>
            <a:r>
              <a:rPr lang="es-ES" dirty="0" smtClean="0"/>
              <a:t>. </a:t>
            </a:r>
            <a:r>
              <a:rPr lang="es-ES" dirty="0" err="1" smtClean="0"/>
              <a:t>Main</a:t>
            </a:r>
            <a:r>
              <a:rPr lang="es-ES" dirty="0" smtClean="0"/>
              <a:t> conceptual </a:t>
            </a:r>
            <a:r>
              <a:rPr lang="es-ES" dirty="0" err="1" smtClean="0"/>
              <a:t>model</a:t>
            </a:r>
            <a:r>
              <a:rPr lang="es-ES" dirty="0" smtClean="0"/>
              <a:t>.</a:t>
            </a:r>
            <a:endParaRPr lang="en-US" dirty="0"/>
          </a:p>
        </p:txBody>
      </p:sp>
      <p:pic>
        <p:nvPicPr>
          <p:cNvPr id="4" name="Espaço Reservado para Conteú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4611" y="1946061"/>
            <a:ext cx="9293962" cy="3791743"/>
          </a:xfrm>
        </p:spPr>
      </p:pic>
      <p:sp>
        <p:nvSpPr>
          <p:cNvPr id="3" name="Retângulo 2"/>
          <p:cNvSpPr/>
          <p:nvPr/>
        </p:nvSpPr>
        <p:spPr>
          <a:xfrm>
            <a:off x="776134" y="1082494"/>
            <a:ext cx="4151008" cy="369332"/>
          </a:xfrm>
          <a:prstGeom prst="rect">
            <a:avLst/>
          </a:prstGeom>
        </p:spPr>
        <p:txBody>
          <a:bodyPr wrap="none">
            <a:spAutoFit/>
          </a:bodyPr>
          <a:lstStyle/>
          <a:p>
            <a:r>
              <a:rPr lang="en-US" dirty="0"/>
              <a:t> Short variant discovering (SNP and INDEL)</a:t>
            </a:r>
          </a:p>
        </p:txBody>
      </p:sp>
    </p:spTree>
    <p:extLst>
      <p:ext uri="{BB962C8B-B14F-4D97-AF65-F5344CB8AC3E}">
        <p14:creationId xmlns:p14="http://schemas.microsoft.com/office/powerpoint/2010/main" val="60226784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Summary</a:t>
            </a:r>
            <a:endParaRPr lang="en-US" dirty="0"/>
          </a:p>
        </p:txBody>
      </p:sp>
      <p:sp>
        <p:nvSpPr>
          <p:cNvPr id="3" name="Espaço Reservado para Conteúdo 2"/>
          <p:cNvSpPr>
            <a:spLocks noGrp="1"/>
          </p:cNvSpPr>
          <p:nvPr>
            <p:ph idx="1"/>
          </p:nvPr>
        </p:nvSpPr>
        <p:spPr/>
        <p:txBody>
          <a:bodyPr>
            <a:normAutofit fontScale="62500" lnSpcReduction="20000"/>
          </a:bodyPr>
          <a:lstStyle/>
          <a:p>
            <a:r>
              <a:rPr lang="en-US" dirty="0" smtClean="0"/>
              <a:t>Motivation</a:t>
            </a:r>
            <a:r>
              <a:rPr lang="es-ES" dirty="0" smtClean="0"/>
              <a:t>:</a:t>
            </a:r>
          </a:p>
          <a:p>
            <a:pPr lvl="1"/>
            <a:r>
              <a:rPr lang="en-US" dirty="0"/>
              <a:t>Variant </a:t>
            </a:r>
            <a:r>
              <a:rPr lang="en-US" dirty="0" smtClean="0"/>
              <a:t>calling workflow. </a:t>
            </a:r>
            <a:r>
              <a:rPr lang="es-ES" dirty="0" smtClean="0"/>
              <a:t>PIPEMB</a:t>
            </a:r>
          </a:p>
          <a:p>
            <a:pPr lvl="1"/>
            <a:r>
              <a:rPr lang="en-US" dirty="0" smtClean="0"/>
              <a:t>GATK</a:t>
            </a:r>
            <a:r>
              <a:rPr lang="en-US" dirty="0"/>
              <a:t>:  Best Practices, GATK and Picard, </a:t>
            </a:r>
            <a:r>
              <a:rPr lang="en-US" dirty="0" smtClean="0"/>
              <a:t>workflows</a:t>
            </a:r>
          </a:p>
          <a:p>
            <a:pPr lvl="1"/>
            <a:r>
              <a:rPr lang="en-US" dirty="0"/>
              <a:t>WDL + </a:t>
            </a:r>
            <a:r>
              <a:rPr lang="en-US" dirty="0" smtClean="0"/>
              <a:t>Cromwell</a:t>
            </a:r>
            <a:endParaRPr lang="es-ES" dirty="0" smtClean="0"/>
          </a:p>
          <a:p>
            <a:r>
              <a:rPr lang="en-US" dirty="0" smtClean="0"/>
              <a:t>PIPEMB-WDL workflow. Construction process</a:t>
            </a:r>
            <a:r>
              <a:rPr lang="en-US" dirty="0"/>
              <a:t>.</a:t>
            </a:r>
            <a:endParaRPr lang="en-US" dirty="0" smtClean="0"/>
          </a:p>
          <a:p>
            <a:pPr lvl="1"/>
            <a:r>
              <a:rPr lang="en-US" dirty="0" smtClean="0"/>
              <a:t>WDL coding</a:t>
            </a:r>
          </a:p>
          <a:p>
            <a:pPr lvl="1"/>
            <a:r>
              <a:rPr lang="en-US" dirty="0" smtClean="0"/>
              <a:t>Installation  </a:t>
            </a:r>
          </a:p>
          <a:p>
            <a:pPr lvl="1"/>
            <a:r>
              <a:rPr lang="en-US" dirty="0" smtClean="0"/>
              <a:t>Infrastructure points</a:t>
            </a:r>
          </a:p>
          <a:p>
            <a:r>
              <a:rPr lang="en-US" dirty="0" smtClean="0"/>
              <a:t>Execution:</a:t>
            </a:r>
          </a:p>
          <a:p>
            <a:pPr lvl="1"/>
            <a:r>
              <a:rPr lang="en-US" dirty="0" smtClean="0"/>
              <a:t>Input sequence files</a:t>
            </a:r>
          </a:p>
          <a:p>
            <a:pPr lvl="1"/>
            <a:r>
              <a:rPr lang="en-US" dirty="0" smtClean="0"/>
              <a:t>JSON file. Common options</a:t>
            </a:r>
          </a:p>
          <a:p>
            <a:pPr lvl="1"/>
            <a:r>
              <a:rPr lang="en-US" dirty="0" err="1" smtClean="0"/>
              <a:t>Slurm</a:t>
            </a:r>
            <a:r>
              <a:rPr lang="en-US" dirty="0" smtClean="0"/>
              <a:t> script (command execution)</a:t>
            </a:r>
          </a:p>
          <a:p>
            <a:pPr lvl="1"/>
            <a:r>
              <a:rPr lang="en-US" dirty="0" smtClean="0"/>
              <a:t>Execution time, output log (</a:t>
            </a:r>
            <a:r>
              <a:rPr lang="en-US" dirty="0"/>
              <a:t>when you know that everything was successful</a:t>
            </a:r>
            <a:r>
              <a:rPr lang="en-US" dirty="0" smtClean="0"/>
              <a:t>)</a:t>
            </a:r>
          </a:p>
          <a:p>
            <a:pPr lvl="1"/>
            <a:r>
              <a:rPr lang="en-US" dirty="0" smtClean="0"/>
              <a:t>Output directory</a:t>
            </a:r>
          </a:p>
          <a:p>
            <a:pPr marL="228600" lvl="1">
              <a:spcBef>
                <a:spcPts val="1000"/>
              </a:spcBef>
            </a:pPr>
            <a:r>
              <a:rPr lang="en-US" sz="2900" b="1" dirty="0"/>
              <a:t>Tips to understand your results:</a:t>
            </a:r>
          </a:p>
          <a:p>
            <a:pPr lvl="1"/>
            <a:r>
              <a:rPr lang="en-US" dirty="0"/>
              <a:t>D</a:t>
            </a:r>
            <a:r>
              <a:rPr lang="en-US" dirty="0" smtClean="0"/>
              <a:t>ifferences </a:t>
            </a:r>
            <a:r>
              <a:rPr lang="en-US" dirty="0"/>
              <a:t>in filters </a:t>
            </a:r>
            <a:endParaRPr lang="en-US" dirty="0" smtClean="0"/>
          </a:p>
          <a:p>
            <a:pPr marL="228600" lvl="1">
              <a:spcBef>
                <a:spcPts val="1000"/>
              </a:spcBef>
            </a:pPr>
            <a:r>
              <a:rPr lang="en-US" sz="2900" dirty="0"/>
              <a:t>W</a:t>
            </a:r>
            <a:r>
              <a:rPr lang="en-US" sz="2900" dirty="0" smtClean="0"/>
              <a:t>hat </a:t>
            </a:r>
            <a:r>
              <a:rPr lang="en-US" sz="2900" dirty="0"/>
              <a:t>is the </a:t>
            </a:r>
            <a:r>
              <a:rPr lang="en-US" sz="2900" dirty="0" smtClean="0"/>
              <a:t>next..?</a:t>
            </a:r>
            <a:endParaRPr lang="en-US" sz="2900" dirty="0"/>
          </a:p>
          <a:p>
            <a:endParaRPr lang="es-ES" dirty="0" smtClean="0"/>
          </a:p>
          <a:p>
            <a:endParaRPr lang="en-US" dirty="0"/>
          </a:p>
        </p:txBody>
      </p:sp>
    </p:spTree>
    <p:extLst>
      <p:ext uri="{BB962C8B-B14F-4D97-AF65-F5344CB8AC3E}">
        <p14:creationId xmlns:p14="http://schemas.microsoft.com/office/powerpoint/2010/main" val="350849013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ela 3"/>
          <p:cNvGraphicFramePr>
            <a:graphicFrameLocks noGrp="1"/>
          </p:cNvGraphicFramePr>
          <p:nvPr>
            <p:extLst>
              <p:ext uri="{D42A27DB-BD31-4B8C-83A1-F6EECF244321}">
                <p14:modId xmlns:p14="http://schemas.microsoft.com/office/powerpoint/2010/main" val="3586709479"/>
              </p:ext>
            </p:extLst>
          </p:nvPr>
        </p:nvGraphicFramePr>
        <p:xfrm>
          <a:off x="393054" y="1741223"/>
          <a:ext cx="11326194" cy="4541000"/>
        </p:xfrm>
        <a:graphic>
          <a:graphicData uri="http://schemas.openxmlformats.org/drawingml/2006/table">
            <a:tbl>
              <a:tblPr firstRow="1" bandRow="1">
                <a:tableStyleId>{5C22544A-7EE6-4342-B048-85BDC9FD1C3A}</a:tableStyleId>
              </a:tblPr>
              <a:tblGrid>
                <a:gridCol w="1970715">
                  <a:extLst>
                    <a:ext uri="{9D8B030D-6E8A-4147-A177-3AD203B41FA5}">
                      <a16:colId xmlns:a16="http://schemas.microsoft.com/office/drawing/2014/main" val="2598149017"/>
                    </a:ext>
                  </a:extLst>
                </a:gridCol>
                <a:gridCol w="1667528">
                  <a:extLst>
                    <a:ext uri="{9D8B030D-6E8A-4147-A177-3AD203B41FA5}">
                      <a16:colId xmlns:a16="http://schemas.microsoft.com/office/drawing/2014/main" val="1989617599"/>
                    </a:ext>
                  </a:extLst>
                </a:gridCol>
                <a:gridCol w="1927401">
                  <a:extLst>
                    <a:ext uri="{9D8B030D-6E8A-4147-A177-3AD203B41FA5}">
                      <a16:colId xmlns:a16="http://schemas.microsoft.com/office/drawing/2014/main" val="1041493172"/>
                    </a:ext>
                  </a:extLst>
                </a:gridCol>
                <a:gridCol w="2728682">
                  <a:extLst>
                    <a:ext uri="{9D8B030D-6E8A-4147-A177-3AD203B41FA5}">
                      <a16:colId xmlns:a16="http://schemas.microsoft.com/office/drawing/2014/main" val="2427289745"/>
                    </a:ext>
                  </a:extLst>
                </a:gridCol>
                <a:gridCol w="3031868">
                  <a:extLst>
                    <a:ext uri="{9D8B030D-6E8A-4147-A177-3AD203B41FA5}">
                      <a16:colId xmlns:a16="http://schemas.microsoft.com/office/drawing/2014/main" val="3680877479"/>
                    </a:ext>
                  </a:extLst>
                </a:gridCol>
              </a:tblGrid>
              <a:tr h="1313421">
                <a:tc>
                  <a:txBody>
                    <a:bodyPr/>
                    <a:lstStyle/>
                    <a:p>
                      <a:pPr algn="ctr" fontAlgn="b"/>
                      <a:r>
                        <a:rPr lang="pt-BR" sz="1600" u="none" strike="noStrike" noProof="0" dirty="0" smtClean="0">
                          <a:effectLst/>
                        </a:rPr>
                        <a:t>Processo</a:t>
                      </a:r>
                      <a:endParaRPr lang="pt-BR" sz="1600" b="0" i="0" u="none" strike="noStrike" noProof="0"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Tipo de estudo</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dirty="0" err="1" smtClean="0">
                          <a:effectLst/>
                        </a:rPr>
                        <a:t>Tipo</a:t>
                      </a:r>
                      <a:r>
                        <a:rPr lang="en-US" sz="1600" u="none" strike="noStrike" dirty="0" smtClean="0">
                          <a:effectLst/>
                        </a:rPr>
                        <a:t> de Sample</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dirty="0">
                          <a:effectLst/>
                        </a:rPr>
                        <a:t>PIPE-MB v3</a:t>
                      </a:r>
                      <a:endParaRPr lang="en-US" sz="1600" b="0" i="0" u="none" strike="noStrike" dirty="0">
                        <a:solidFill>
                          <a:srgbClr val="000000"/>
                        </a:solidFill>
                        <a:effectLst/>
                        <a:latin typeface="Calibri" panose="020F0502020204030204" pitchFamily="34" charset="0"/>
                      </a:endParaRPr>
                    </a:p>
                    <a:p>
                      <a:pPr algn="ctr" fontAlgn="b"/>
                      <a:r>
                        <a:rPr lang="en-US" sz="1600" u="none" strike="noStrike" dirty="0">
                          <a:effectLst/>
                        </a:rPr>
                        <a:t>(script)</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PIPE-MB v4</a:t>
                      </a:r>
                      <a:endParaRPr lang="en-US" sz="1600" b="0" i="0" u="none" strike="noStrike">
                        <a:solidFill>
                          <a:srgbClr val="000000"/>
                        </a:solidFill>
                        <a:effectLst/>
                        <a:latin typeface="Calibri" panose="020F0502020204030204" pitchFamily="34" charset="0"/>
                      </a:endParaRPr>
                    </a:p>
                    <a:p>
                      <a:pPr algn="ctr" fontAlgn="b"/>
                      <a:r>
                        <a:rPr lang="en-US" sz="1600" u="none" strike="noStrike">
                          <a:effectLst/>
                        </a:rPr>
                        <a:t>(Cromwell + Singularity + WDL)</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7517035"/>
                  </a:ext>
                </a:extLst>
              </a:tr>
              <a:tr h="1126378">
                <a:tc rowSpan="3">
                  <a:txBody>
                    <a:bodyPr/>
                    <a:lstStyle/>
                    <a:p>
                      <a:pPr algn="ctr" fontAlgn="b"/>
                      <a:r>
                        <a:rPr lang="en-US" sz="1600" u="none" strike="noStrike" dirty="0">
                          <a:effectLst/>
                        </a:rPr>
                        <a:t>Filter</a:t>
                      </a:r>
                      <a:endParaRPr lang="en-US" sz="1600" b="0" i="0" u="none" strike="noStrike" dirty="0">
                        <a:solidFill>
                          <a:srgbClr val="000000"/>
                        </a:solidFill>
                        <a:effectLst/>
                        <a:latin typeface="Calibri" panose="020F0502020204030204" pitchFamily="34" charset="0"/>
                      </a:endParaRPr>
                    </a:p>
                  </a:txBody>
                  <a:tcPr marL="9525" marR="9525" marT="9525" marB="0" anchor="b"/>
                </a:tc>
                <a:tc rowSpan="2">
                  <a:txBody>
                    <a:bodyPr/>
                    <a:lstStyle/>
                    <a:p>
                      <a:pPr algn="ctr" fontAlgn="b"/>
                      <a:r>
                        <a:rPr lang="en-US" sz="1600" u="none" strike="noStrike" dirty="0">
                          <a:effectLst/>
                        </a:rPr>
                        <a:t>Germline</a:t>
                      </a:r>
                      <a:endParaRPr lang="en-US" sz="1600" b="0" i="0" u="none" strike="noStrike" dirty="0">
                        <a:solidFill>
                          <a:srgbClr val="000000"/>
                        </a:solidFill>
                        <a:effectLst/>
                        <a:latin typeface="Calibri" panose="020F0502020204030204" pitchFamily="34" charset="0"/>
                      </a:endParaRPr>
                    </a:p>
                  </a:txBody>
                  <a:tcPr marL="9525" marR="9525" marT="9525" marB="0" anchor="b">
                    <a:solidFill>
                      <a:schemeClr val="accent3">
                        <a:lumMod val="20000"/>
                        <a:lumOff val="80000"/>
                      </a:schemeClr>
                    </a:solidFill>
                  </a:tcPr>
                </a:tc>
                <a:tc>
                  <a:txBody>
                    <a:bodyPr/>
                    <a:lstStyle/>
                    <a:p>
                      <a:pPr marL="0" algn="ctr" defTabSz="914400" rtl="0" eaLnBrk="1" fontAlgn="b" latinLnBrk="0" hangingPunct="1"/>
                      <a:r>
                        <a:rPr lang="en-US" sz="1600" u="none" strike="noStrike" kern="1200" dirty="0">
                          <a:solidFill>
                            <a:schemeClr val="dk1"/>
                          </a:solidFill>
                          <a:effectLst/>
                          <a:latin typeface="+mn-lt"/>
                          <a:ea typeface="+mn-ea"/>
                          <a:cs typeface="+mn-cs"/>
                        </a:rPr>
                        <a:t>Single </a:t>
                      </a:r>
                      <a:r>
                        <a:rPr lang="en-US" sz="1600" u="none" strike="noStrike" kern="1200" dirty="0" smtClean="0">
                          <a:solidFill>
                            <a:schemeClr val="dk1"/>
                          </a:solidFill>
                          <a:effectLst/>
                          <a:latin typeface="+mn-lt"/>
                          <a:ea typeface="+mn-ea"/>
                          <a:cs typeface="+mn-cs"/>
                        </a:rPr>
                        <a:t>sample</a:t>
                      </a:r>
                      <a:endParaRPr lang="en-US" sz="1600" u="none" strike="noStrike" kern="1200" dirty="0">
                        <a:solidFill>
                          <a:schemeClr val="dk1"/>
                        </a:solidFill>
                        <a:effectLst/>
                        <a:latin typeface="+mn-lt"/>
                        <a:ea typeface="+mn-ea"/>
                        <a:cs typeface="+mn-cs"/>
                      </a:endParaRPr>
                    </a:p>
                  </a:txBody>
                  <a:tcPr marL="9525" marR="9525" marT="9525" marB="0" anchor="b">
                    <a:solidFill>
                      <a:schemeClr val="accent3">
                        <a:lumMod val="20000"/>
                        <a:lumOff val="80000"/>
                      </a:schemeClr>
                    </a:solidFill>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600" i="1" kern="1200" dirty="0">
                          <a:solidFill>
                            <a:schemeClr val="dk1"/>
                          </a:solidFill>
                          <a:latin typeface="+mn-lt"/>
                          <a:ea typeface="+mn-ea"/>
                          <a:cs typeface="+mn-cs"/>
                        </a:rPr>
                        <a:t> </a:t>
                      </a:r>
                      <a:r>
                        <a:rPr lang="pt-BR" sz="1600" i="1" kern="1200" dirty="0" err="1" smtClean="0">
                          <a:solidFill>
                            <a:schemeClr val="dk1"/>
                          </a:solidFill>
                          <a:latin typeface="+mn-lt"/>
                          <a:ea typeface="+mn-ea"/>
                          <a:cs typeface="+mn-cs"/>
                        </a:rPr>
                        <a:t>SelectVariant</a:t>
                      </a:r>
                      <a:r>
                        <a:rPr lang="pt-BR" sz="1600" i="1" kern="1200" dirty="0" smtClean="0">
                          <a:solidFill>
                            <a:schemeClr val="dk1"/>
                          </a:solidFill>
                          <a:latin typeface="+mn-lt"/>
                          <a:ea typeface="+mn-ea"/>
                          <a:cs typeface="+mn-cs"/>
                        </a:rPr>
                        <a:t> + </a:t>
                      </a:r>
                      <a:r>
                        <a:rPr lang="pt-BR" sz="1600" i="1" kern="1200" dirty="0" err="1" smtClean="0">
                          <a:solidFill>
                            <a:schemeClr val="dk1"/>
                          </a:solidFill>
                          <a:latin typeface="+mn-lt"/>
                          <a:ea typeface="+mn-ea"/>
                          <a:cs typeface="+mn-cs"/>
                        </a:rPr>
                        <a:t>VariantFiltration</a:t>
                      </a:r>
                      <a:r>
                        <a:rPr lang="en-US" sz="1600" i="1" kern="1200" baseline="0" dirty="0" smtClean="0">
                          <a:solidFill>
                            <a:schemeClr val="dk1"/>
                          </a:solidFill>
                          <a:latin typeface="+mn-lt"/>
                          <a:ea typeface="+mn-ea"/>
                          <a:cs typeface="+mn-cs"/>
                        </a:rPr>
                        <a:t> </a:t>
                      </a:r>
                      <a:r>
                        <a:rPr lang="pt-BR" sz="1600" i="1" kern="1200" dirty="0" smtClean="0">
                          <a:solidFill>
                            <a:schemeClr val="dk1"/>
                          </a:solidFill>
                          <a:latin typeface="+mn-lt"/>
                          <a:ea typeface="+mn-ea"/>
                          <a:cs typeface="+mn-cs"/>
                        </a:rPr>
                        <a:t>+</a:t>
                      </a:r>
                    </a:p>
                    <a:p>
                      <a:pPr marL="0" marR="0" indent="0" algn="ctr" defTabSz="914400" rtl="0" eaLnBrk="1" fontAlgn="b" latinLnBrk="0" hangingPunct="1">
                        <a:lnSpc>
                          <a:spcPct val="100000"/>
                        </a:lnSpc>
                        <a:spcBef>
                          <a:spcPts val="0"/>
                        </a:spcBef>
                        <a:spcAft>
                          <a:spcPts val="0"/>
                        </a:spcAft>
                        <a:buClrTx/>
                        <a:buSzTx/>
                        <a:buFontTx/>
                        <a:buNone/>
                        <a:tabLst/>
                        <a:defRPr/>
                      </a:pPr>
                      <a:r>
                        <a:rPr lang="en-US" sz="1600" i="1" kern="1200" dirty="0" err="1" smtClean="0">
                          <a:solidFill>
                            <a:schemeClr val="dk1"/>
                          </a:solidFill>
                          <a:latin typeface="+mn-lt"/>
                          <a:ea typeface="+mn-ea"/>
                          <a:cs typeface="+mn-cs"/>
                        </a:rPr>
                        <a:t>CombineVariants</a:t>
                      </a:r>
                      <a:endParaRPr lang="en-US" sz="1600" i="1" kern="1200" dirty="0" smtClean="0">
                        <a:solidFill>
                          <a:schemeClr val="dk1"/>
                        </a:solidFill>
                        <a:latin typeface="+mn-lt"/>
                        <a:ea typeface="+mn-ea"/>
                        <a:cs typeface="+mn-cs"/>
                      </a:endParaRPr>
                    </a:p>
                  </a:txBody>
                  <a:tcPr marL="9525" marR="9525" marT="9525" marB="0" anchor="b">
                    <a:solidFill>
                      <a:schemeClr val="accent3">
                        <a:lumMod val="20000"/>
                        <a:lumOff val="80000"/>
                      </a:schemeClr>
                    </a:solidFill>
                  </a:tcPr>
                </a:tc>
                <a:tc>
                  <a:txBody>
                    <a:bodyPr/>
                    <a:lstStyle/>
                    <a:p>
                      <a:pPr marL="0" algn="ctr" defTabSz="914400" rtl="0" eaLnBrk="1" fontAlgn="b" latinLnBrk="0" hangingPunct="1"/>
                      <a:r>
                        <a:rPr lang="en-US" sz="1600" u="none" strike="noStrike" kern="1200" dirty="0">
                          <a:solidFill>
                            <a:schemeClr val="dk1"/>
                          </a:solidFill>
                          <a:effectLst/>
                          <a:latin typeface="+mn-lt"/>
                          <a:ea typeface="+mn-ea"/>
                          <a:cs typeface="+mn-cs"/>
                        </a:rPr>
                        <a:t> </a:t>
                      </a:r>
                      <a:r>
                        <a:rPr lang="en-US" sz="1600" i="1" dirty="0" err="1" smtClean="0"/>
                        <a:t>CNNScoreVariants</a:t>
                      </a:r>
                      <a:r>
                        <a:rPr lang="en-US" sz="1600" i="1" dirty="0" smtClean="0"/>
                        <a:t> + </a:t>
                      </a:r>
                      <a:r>
                        <a:rPr lang="en-US" sz="1600" i="1" dirty="0" err="1" smtClean="0"/>
                        <a:t>FIlterVariantTranches</a:t>
                      </a:r>
                      <a:r>
                        <a:rPr lang="en-US" sz="1600" i="1" dirty="0" smtClean="0"/>
                        <a:t> </a:t>
                      </a:r>
                    </a:p>
                    <a:p>
                      <a:pPr marL="0" algn="ctr" defTabSz="914400" rtl="0" eaLnBrk="1" fontAlgn="b" latinLnBrk="0" hangingPunct="1"/>
                      <a:r>
                        <a:rPr lang="en-US" sz="1600" i="0" dirty="0" smtClean="0"/>
                        <a:t> </a:t>
                      </a:r>
                      <a:endParaRPr lang="en-US" sz="1600" i="0" u="none" strike="noStrike" kern="1200" dirty="0">
                        <a:solidFill>
                          <a:schemeClr val="dk1"/>
                        </a:solidFill>
                        <a:effectLst/>
                        <a:latin typeface="+mn-lt"/>
                        <a:ea typeface="+mn-ea"/>
                        <a:cs typeface="+mn-cs"/>
                      </a:endParaRPr>
                    </a:p>
                  </a:txBody>
                  <a:tcPr marL="9525" marR="9525" marT="9525" marB="0" anchor="b">
                    <a:solidFill>
                      <a:schemeClr val="accent3">
                        <a:lumMod val="20000"/>
                        <a:lumOff val="80000"/>
                      </a:schemeClr>
                    </a:solidFill>
                  </a:tcPr>
                </a:tc>
                <a:extLst>
                  <a:ext uri="{0D108BD9-81ED-4DB2-BD59-A6C34878D82A}">
                    <a16:rowId xmlns:a16="http://schemas.microsoft.com/office/drawing/2014/main" val="1518132570"/>
                  </a:ext>
                </a:extLst>
              </a:tr>
              <a:tr h="755745">
                <a:tc vMerge="1">
                  <a:txBody>
                    <a:bodyPr/>
                    <a:lstStyle/>
                    <a:p>
                      <a:endParaRPr lang="en-US"/>
                    </a:p>
                  </a:txBody>
                  <a:tcPr/>
                </a:tc>
                <a:tc vMerge="1">
                  <a:txBody>
                    <a:bodyPr/>
                    <a:lstStyle/>
                    <a:p>
                      <a:endParaRPr lang="en-US"/>
                    </a:p>
                  </a:txBody>
                  <a:tcPr/>
                </a:tc>
                <a:tc>
                  <a:txBody>
                    <a:bodyPr/>
                    <a:lstStyle/>
                    <a:p>
                      <a:pPr algn="ctr" fontAlgn="b"/>
                      <a:r>
                        <a:rPr lang="en-US" sz="1600" u="none" strike="noStrike" dirty="0" err="1">
                          <a:effectLst/>
                        </a:rPr>
                        <a:t>Multisample</a:t>
                      </a:r>
                      <a:endParaRPr lang="en-US" sz="1600" b="0" i="0" u="none" strike="noStrike" dirty="0">
                        <a:solidFill>
                          <a:srgbClr val="000000"/>
                        </a:solidFill>
                        <a:effectLst/>
                        <a:latin typeface="Calibri" panose="020F0502020204030204" pitchFamily="34" charset="0"/>
                      </a:endParaRPr>
                    </a:p>
                  </a:txBody>
                  <a:tcPr marL="9525" marR="9525" marT="9525" marB="0" anchor="b">
                    <a:solidFill>
                      <a:schemeClr val="accent3">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i="1" kern="1200" dirty="0" smtClean="0">
                          <a:solidFill>
                            <a:schemeClr val="dk1"/>
                          </a:solidFill>
                          <a:latin typeface="+mn-lt"/>
                          <a:ea typeface="+mn-ea"/>
                          <a:cs typeface="+mn-cs"/>
                        </a:rPr>
                        <a:t>     </a:t>
                      </a:r>
                      <a:r>
                        <a:rPr lang="en-US" sz="1600" i="1" kern="1200" dirty="0" err="1" smtClean="0">
                          <a:solidFill>
                            <a:schemeClr val="dk1"/>
                          </a:solidFill>
                          <a:latin typeface="+mn-lt"/>
                          <a:ea typeface="+mn-ea"/>
                          <a:cs typeface="+mn-cs"/>
                        </a:rPr>
                        <a:t>VariantRecalibrator</a:t>
                      </a:r>
                      <a:r>
                        <a:rPr lang="en-US" sz="1600" i="1" kern="1200" dirty="0" smtClean="0">
                          <a:solidFill>
                            <a:schemeClr val="dk1"/>
                          </a:solidFill>
                          <a:latin typeface="+mn-lt"/>
                          <a:ea typeface="+mn-ea"/>
                          <a:cs typeface="+mn-cs"/>
                        </a:rPr>
                        <a:t> +   </a:t>
                      </a:r>
                      <a:r>
                        <a:rPr lang="en-US" sz="1600" i="1" kern="1200" dirty="0" err="1" smtClean="0">
                          <a:solidFill>
                            <a:schemeClr val="dk1"/>
                          </a:solidFill>
                          <a:latin typeface="+mn-lt"/>
                          <a:ea typeface="+mn-ea"/>
                          <a:cs typeface="+mn-cs"/>
                        </a:rPr>
                        <a:t>ApplyRecalibration</a:t>
                      </a:r>
                      <a:endParaRPr lang="en-US" sz="1600" i="1" kern="1200" dirty="0" smtClean="0">
                        <a:solidFill>
                          <a:schemeClr val="dk1"/>
                        </a:solidFill>
                        <a:latin typeface="+mn-lt"/>
                        <a:ea typeface="+mn-ea"/>
                        <a:cs typeface="+mn-cs"/>
                      </a:endParaRPr>
                    </a:p>
                  </a:txBody>
                  <a:tcPr marL="9525" marR="9525" marT="9525" marB="0" anchor="b">
                    <a:solidFill>
                      <a:schemeClr val="accent3">
                        <a:lumMod val="20000"/>
                        <a:lumOff val="80000"/>
                      </a:schemeClr>
                    </a:solidFill>
                  </a:tcPr>
                </a:tc>
                <a:tc>
                  <a:txBody>
                    <a:bodyPr/>
                    <a:lstStyle/>
                    <a:p>
                      <a:pPr algn="ctr" fontAlgn="b"/>
                      <a:r>
                        <a:rPr lang="en-US" sz="1600" i="1" dirty="0" err="1" smtClean="0">
                          <a:solidFill>
                            <a:schemeClr val="accent6">
                              <a:lumMod val="75000"/>
                            </a:schemeClr>
                          </a:solidFill>
                        </a:rPr>
                        <a:t>VariantRecalibrator</a:t>
                      </a:r>
                      <a:r>
                        <a:rPr lang="en-US" sz="1600" i="1" dirty="0" smtClean="0">
                          <a:solidFill>
                            <a:schemeClr val="accent6">
                              <a:lumMod val="75000"/>
                            </a:schemeClr>
                          </a:solidFill>
                        </a:rPr>
                        <a:t> + </a:t>
                      </a:r>
                      <a:r>
                        <a:rPr lang="en-US" sz="1600" i="1" dirty="0" err="1" smtClean="0">
                          <a:solidFill>
                            <a:schemeClr val="accent6">
                              <a:lumMod val="75000"/>
                            </a:schemeClr>
                          </a:solidFill>
                        </a:rPr>
                        <a:t>ApplyRecalibration</a:t>
                      </a:r>
                      <a:r>
                        <a:rPr lang="en-US" sz="1600" i="1" dirty="0" smtClean="0">
                          <a:solidFill>
                            <a:schemeClr val="accent6">
                              <a:lumMod val="75000"/>
                            </a:schemeClr>
                          </a:solidFill>
                        </a:rPr>
                        <a:t> </a:t>
                      </a:r>
                      <a:r>
                        <a:rPr lang="en-US" sz="1600" u="none" strike="noStrike" dirty="0">
                          <a:solidFill>
                            <a:schemeClr val="accent6">
                              <a:lumMod val="75000"/>
                            </a:schemeClr>
                          </a:solidFill>
                          <a:effectLst/>
                        </a:rPr>
                        <a:t> </a:t>
                      </a:r>
                      <a:endParaRPr lang="en-US" sz="1600" b="0" i="0" u="none" strike="noStrike" dirty="0">
                        <a:solidFill>
                          <a:schemeClr val="accent6">
                            <a:lumMod val="75000"/>
                          </a:schemeClr>
                        </a:solidFill>
                        <a:effectLst/>
                        <a:latin typeface="Calibri" panose="020F0502020204030204" pitchFamily="34" charset="0"/>
                      </a:endParaRPr>
                    </a:p>
                  </a:txBody>
                  <a:tcPr marL="9525" marR="9525" marT="9525" marB="0" anchor="b">
                    <a:solidFill>
                      <a:schemeClr val="accent3">
                        <a:lumMod val="20000"/>
                        <a:lumOff val="80000"/>
                      </a:schemeClr>
                    </a:solidFill>
                  </a:tcPr>
                </a:tc>
                <a:extLst>
                  <a:ext uri="{0D108BD9-81ED-4DB2-BD59-A6C34878D82A}">
                    <a16:rowId xmlns:a16="http://schemas.microsoft.com/office/drawing/2014/main" val="2722183157"/>
                  </a:ext>
                </a:extLst>
              </a:tr>
              <a:tr h="672728">
                <a:tc vMerge="1">
                  <a:txBody>
                    <a:bodyPr/>
                    <a:lstStyle/>
                    <a:p>
                      <a:endParaRPr lang="en-US"/>
                    </a:p>
                  </a:txBody>
                  <a:tcPr/>
                </a:tc>
                <a:tc>
                  <a:txBody>
                    <a:bodyPr/>
                    <a:lstStyle/>
                    <a:p>
                      <a:pPr algn="ctr" fontAlgn="b"/>
                      <a:r>
                        <a:rPr lang="en-US" sz="1600" u="none" strike="noStrike" dirty="0">
                          <a:effectLst/>
                        </a:rPr>
                        <a:t>Somatic</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i="1" kern="1200" dirty="0">
                          <a:solidFill>
                            <a:schemeClr val="dk1"/>
                          </a:solidFill>
                          <a:latin typeface="+mn-lt"/>
                          <a:ea typeface="+mn-ea"/>
                          <a:cs typeface="+mn-cs"/>
                        </a:rPr>
                        <a:t> </a:t>
                      </a:r>
                      <a:r>
                        <a:rPr lang="en-US" sz="1600" i="1" kern="1200" dirty="0" smtClean="0">
                          <a:solidFill>
                            <a:schemeClr val="dk1"/>
                          </a:solidFill>
                          <a:latin typeface="+mn-lt"/>
                          <a:ea typeface="+mn-ea"/>
                          <a:cs typeface="+mn-cs"/>
                        </a:rPr>
                        <a:t>-</a:t>
                      </a:r>
                      <a:endParaRPr lang="en-US" sz="1600" i="1" kern="1200" dirty="0">
                        <a:solidFill>
                          <a:schemeClr val="dk1"/>
                        </a:solidFill>
                        <a:latin typeface="+mn-lt"/>
                        <a:ea typeface="+mn-ea"/>
                        <a:cs typeface="+mn-cs"/>
                      </a:endParaRPr>
                    </a:p>
                  </a:txBody>
                  <a:tcPr marL="9525" marR="9525" marT="9525" marB="0" anchor="b"/>
                </a:tc>
                <a:tc>
                  <a:txBody>
                    <a:bodyPr/>
                    <a:lstStyle/>
                    <a:p>
                      <a:pPr algn="ctr" fontAlgn="b"/>
                      <a:r>
                        <a:rPr lang="en-US" sz="1600" u="none" strike="noStrike" dirty="0">
                          <a:solidFill>
                            <a:schemeClr val="accent6">
                              <a:lumMod val="75000"/>
                            </a:schemeClr>
                          </a:solidFill>
                          <a:effectLst/>
                        </a:rPr>
                        <a:t> </a:t>
                      </a:r>
                      <a:r>
                        <a:rPr lang="en-US" sz="1600" i="1" dirty="0" err="1" smtClean="0">
                          <a:solidFill>
                            <a:schemeClr val="accent6">
                              <a:lumMod val="75000"/>
                            </a:schemeClr>
                          </a:solidFill>
                        </a:rPr>
                        <a:t>FilterMutectCalls</a:t>
                      </a:r>
                      <a:r>
                        <a:rPr lang="en-US" sz="1600" i="1" dirty="0" smtClean="0">
                          <a:solidFill>
                            <a:schemeClr val="accent6">
                              <a:lumMod val="75000"/>
                            </a:schemeClr>
                          </a:solidFill>
                        </a:rPr>
                        <a:t> </a:t>
                      </a:r>
                      <a:endParaRPr lang="en-US" sz="1600" b="0" i="0" u="none" strike="noStrike" dirty="0">
                        <a:solidFill>
                          <a:schemeClr val="accent6">
                            <a:lumMod val="75000"/>
                          </a:schemeClr>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81595397"/>
                  </a:ext>
                </a:extLst>
              </a:tr>
              <a:tr h="672728">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endParaRPr lang="en-US" sz="1600" b="0" i="0" u="none" strike="noStrike">
                        <a:solidFill>
                          <a:srgbClr val="000000"/>
                        </a:solidFill>
                        <a:effectLst/>
                        <a:latin typeface="Calibri" panose="020F0502020204030204" pitchFamily="34" charset="0"/>
                      </a:endParaRPr>
                    </a:p>
                  </a:txBody>
                  <a:tcPr marL="9525" marR="9525" marT="9525" marB="0" anchor="b">
                    <a:noFill/>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noFill/>
                  </a:tcPr>
                </a:tc>
                <a:extLst>
                  <a:ext uri="{0D108BD9-81ED-4DB2-BD59-A6C34878D82A}">
                    <a16:rowId xmlns:a16="http://schemas.microsoft.com/office/drawing/2014/main" val="3166788450"/>
                  </a:ext>
                </a:extLst>
              </a:tr>
            </a:tbl>
          </a:graphicData>
        </a:graphic>
      </p:graphicFrame>
      <p:sp>
        <p:nvSpPr>
          <p:cNvPr id="5" name="Retângulo 4"/>
          <p:cNvSpPr/>
          <p:nvPr/>
        </p:nvSpPr>
        <p:spPr>
          <a:xfrm>
            <a:off x="5973510" y="3066786"/>
            <a:ext cx="2709017" cy="1078814"/>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s-ES" sz="1200" u="sng" dirty="0" err="1">
                <a:solidFill>
                  <a:schemeClr val="tx1"/>
                </a:solidFill>
              </a:rPr>
              <a:t>Hard</a:t>
            </a:r>
            <a:r>
              <a:rPr lang="es-ES" sz="1200" u="sng" dirty="0">
                <a:solidFill>
                  <a:schemeClr val="tx1"/>
                </a:solidFill>
              </a:rPr>
              <a:t> </a:t>
            </a:r>
            <a:r>
              <a:rPr lang="es-ES" sz="1200" u="sng" dirty="0" err="1">
                <a:solidFill>
                  <a:schemeClr val="tx1"/>
                </a:solidFill>
              </a:rPr>
              <a:t>filter</a:t>
            </a:r>
            <a:r>
              <a:rPr lang="es-ES" sz="1200" u="sng" dirty="0">
                <a:solidFill>
                  <a:schemeClr val="tx1"/>
                </a:solidFill>
              </a:rPr>
              <a:t> script:</a:t>
            </a:r>
          </a:p>
          <a:p>
            <a:pPr algn="ctr"/>
            <a:endParaRPr lang="es-ES" dirty="0"/>
          </a:p>
          <a:p>
            <a:pPr algn="ctr"/>
            <a:endParaRPr lang="en-US" dirty="0"/>
          </a:p>
        </p:txBody>
      </p:sp>
      <p:sp>
        <p:nvSpPr>
          <p:cNvPr id="6" name="Retângulo 5"/>
          <p:cNvSpPr/>
          <p:nvPr/>
        </p:nvSpPr>
        <p:spPr>
          <a:xfrm>
            <a:off x="5973510" y="4145600"/>
            <a:ext cx="5745738" cy="794759"/>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200" u="sng" dirty="0">
                <a:solidFill>
                  <a:schemeClr val="tx1"/>
                </a:solidFill>
              </a:rPr>
              <a:t>Variant Quality Score Recalibration (VQSR</a:t>
            </a:r>
            <a:r>
              <a:rPr lang="en-US" sz="1200" u="sng" dirty="0" smtClean="0">
                <a:solidFill>
                  <a:schemeClr val="tx1"/>
                </a:solidFill>
              </a:rPr>
              <a:t>)</a:t>
            </a:r>
          </a:p>
          <a:p>
            <a:pPr algn="ctr"/>
            <a:endParaRPr lang="en-US" sz="1200" dirty="0" smtClean="0">
              <a:solidFill>
                <a:schemeClr val="tx1"/>
              </a:solidFill>
            </a:endParaRPr>
          </a:p>
          <a:p>
            <a:endParaRPr lang="en-US" b="1" dirty="0"/>
          </a:p>
        </p:txBody>
      </p:sp>
      <p:sp>
        <p:nvSpPr>
          <p:cNvPr id="7" name="Título 1"/>
          <p:cNvSpPr>
            <a:spLocks noGrp="1"/>
          </p:cNvSpPr>
          <p:nvPr>
            <p:ph type="title"/>
          </p:nvPr>
        </p:nvSpPr>
        <p:spPr>
          <a:xfrm>
            <a:off x="838200" y="365125"/>
            <a:ext cx="10515600" cy="1325563"/>
          </a:xfrm>
        </p:spPr>
        <p:txBody>
          <a:bodyPr/>
          <a:lstStyle/>
          <a:p>
            <a:r>
              <a:rPr lang="es-ES" dirty="0" err="1" smtClean="0"/>
              <a:t>Filtering</a:t>
            </a:r>
            <a:endParaRPr lang="en-US" dirty="0"/>
          </a:p>
        </p:txBody>
      </p:sp>
    </p:spTree>
    <p:extLst>
      <p:ext uri="{BB962C8B-B14F-4D97-AF65-F5344CB8AC3E}">
        <p14:creationId xmlns:p14="http://schemas.microsoft.com/office/powerpoint/2010/main" val="208621626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a:t>Germline and somatic calling software differences</a:t>
            </a:r>
            <a:br>
              <a:rPr lang="en-US" dirty="0"/>
            </a:br>
            <a:endParaRPr lang="en-US" dirty="0"/>
          </a:p>
        </p:txBody>
      </p:sp>
      <p:pic>
        <p:nvPicPr>
          <p:cNvPr id="5" name="Espaço Reservado para Conteúdo 4"/>
          <p:cNvPicPr>
            <a:picLocks noGrp="1" noChangeAspect="1"/>
          </p:cNvPicPr>
          <p:nvPr>
            <p:ph idx="1"/>
          </p:nvPr>
        </p:nvPicPr>
        <p:blipFill>
          <a:blip r:embed="rId2"/>
          <a:stretch>
            <a:fillRect/>
          </a:stretch>
        </p:blipFill>
        <p:spPr>
          <a:xfrm>
            <a:off x="658386" y="1273175"/>
            <a:ext cx="4055328" cy="4351338"/>
          </a:xfrm>
          <a:prstGeom prst="rect">
            <a:avLst/>
          </a:prstGeom>
        </p:spPr>
      </p:pic>
      <p:pic>
        <p:nvPicPr>
          <p:cNvPr id="4" name="Imagem 3"/>
          <p:cNvPicPr>
            <a:picLocks noChangeAspect="1"/>
          </p:cNvPicPr>
          <p:nvPr/>
        </p:nvPicPr>
        <p:blipFill>
          <a:blip r:embed="rId3"/>
          <a:stretch>
            <a:fillRect/>
          </a:stretch>
        </p:blipFill>
        <p:spPr>
          <a:xfrm>
            <a:off x="4713714" y="2303463"/>
            <a:ext cx="7198646" cy="4229100"/>
          </a:xfrm>
          <a:prstGeom prst="rect">
            <a:avLst/>
          </a:prstGeom>
        </p:spPr>
      </p:pic>
      <p:sp>
        <p:nvSpPr>
          <p:cNvPr id="6" name="Retângulo 5"/>
          <p:cNvSpPr/>
          <p:nvPr/>
        </p:nvSpPr>
        <p:spPr>
          <a:xfrm>
            <a:off x="5133975" y="1073746"/>
            <a:ext cx="6096000" cy="923330"/>
          </a:xfrm>
          <a:prstGeom prst="rect">
            <a:avLst/>
          </a:prstGeom>
        </p:spPr>
        <p:txBody>
          <a:bodyPr>
            <a:spAutoFit/>
          </a:bodyPr>
          <a:lstStyle/>
          <a:p>
            <a:r>
              <a:rPr lang="en-US" dirty="0"/>
              <a:t>https://gatk.broadinstitute.org/hc/en-us/articles/360035890491-Somatic-calling-is-NOT-simply-a-difference-between-two-callsets</a:t>
            </a:r>
          </a:p>
        </p:txBody>
      </p:sp>
    </p:spTree>
    <p:extLst>
      <p:ext uri="{BB962C8B-B14F-4D97-AF65-F5344CB8AC3E}">
        <p14:creationId xmlns:p14="http://schemas.microsoft.com/office/powerpoint/2010/main" val="70047269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Summary</a:t>
            </a:r>
            <a:endParaRPr lang="en-US" dirty="0"/>
          </a:p>
        </p:txBody>
      </p:sp>
      <p:sp>
        <p:nvSpPr>
          <p:cNvPr id="3" name="Espaço Reservado para Conteúdo 2"/>
          <p:cNvSpPr>
            <a:spLocks noGrp="1"/>
          </p:cNvSpPr>
          <p:nvPr>
            <p:ph idx="1"/>
          </p:nvPr>
        </p:nvSpPr>
        <p:spPr/>
        <p:txBody>
          <a:bodyPr>
            <a:normAutofit fontScale="62500" lnSpcReduction="20000"/>
          </a:bodyPr>
          <a:lstStyle/>
          <a:p>
            <a:r>
              <a:rPr lang="en-US" dirty="0" smtClean="0"/>
              <a:t>Motivation</a:t>
            </a:r>
            <a:r>
              <a:rPr lang="es-ES" dirty="0" smtClean="0"/>
              <a:t>:</a:t>
            </a:r>
          </a:p>
          <a:p>
            <a:pPr lvl="1"/>
            <a:r>
              <a:rPr lang="en-US" dirty="0"/>
              <a:t>Variant </a:t>
            </a:r>
            <a:r>
              <a:rPr lang="en-US" dirty="0" smtClean="0"/>
              <a:t>calling workflow. </a:t>
            </a:r>
            <a:r>
              <a:rPr lang="es-ES" dirty="0" smtClean="0"/>
              <a:t>PIPEMB</a:t>
            </a:r>
          </a:p>
          <a:p>
            <a:pPr lvl="1"/>
            <a:r>
              <a:rPr lang="en-US" dirty="0" smtClean="0"/>
              <a:t>GATK</a:t>
            </a:r>
            <a:r>
              <a:rPr lang="en-US" dirty="0"/>
              <a:t>:  Best Practices, GATK and Picard, </a:t>
            </a:r>
            <a:r>
              <a:rPr lang="en-US" dirty="0" smtClean="0"/>
              <a:t>workflows</a:t>
            </a:r>
          </a:p>
          <a:p>
            <a:pPr lvl="1"/>
            <a:r>
              <a:rPr lang="en-US" dirty="0"/>
              <a:t>WDL + </a:t>
            </a:r>
            <a:r>
              <a:rPr lang="en-US" dirty="0" smtClean="0"/>
              <a:t>Cromwell</a:t>
            </a:r>
            <a:endParaRPr lang="es-ES" dirty="0" smtClean="0"/>
          </a:p>
          <a:p>
            <a:r>
              <a:rPr lang="en-US" dirty="0" smtClean="0"/>
              <a:t>PIPEMB-WDL workflow. Construction process</a:t>
            </a:r>
            <a:r>
              <a:rPr lang="en-US" dirty="0"/>
              <a:t>.</a:t>
            </a:r>
            <a:endParaRPr lang="en-US" dirty="0" smtClean="0"/>
          </a:p>
          <a:p>
            <a:pPr lvl="1"/>
            <a:r>
              <a:rPr lang="en-US" dirty="0" smtClean="0"/>
              <a:t>WDL coding</a:t>
            </a:r>
          </a:p>
          <a:p>
            <a:pPr lvl="1"/>
            <a:r>
              <a:rPr lang="en-US" dirty="0" smtClean="0"/>
              <a:t>Installation  </a:t>
            </a:r>
          </a:p>
          <a:p>
            <a:pPr lvl="1"/>
            <a:r>
              <a:rPr lang="en-US" dirty="0" smtClean="0"/>
              <a:t>Infrastructure points</a:t>
            </a:r>
          </a:p>
          <a:p>
            <a:r>
              <a:rPr lang="en-US" dirty="0" smtClean="0"/>
              <a:t>Execution:</a:t>
            </a:r>
          </a:p>
          <a:p>
            <a:pPr lvl="1"/>
            <a:r>
              <a:rPr lang="en-US" dirty="0" smtClean="0"/>
              <a:t>Input sequence files</a:t>
            </a:r>
          </a:p>
          <a:p>
            <a:pPr lvl="1"/>
            <a:r>
              <a:rPr lang="en-US" dirty="0" smtClean="0"/>
              <a:t>JSON file. Common options</a:t>
            </a:r>
          </a:p>
          <a:p>
            <a:pPr lvl="1"/>
            <a:r>
              <a:rPr lang="en-US" dirty="0" err="1" smtClean="0"/>
              <a:t>Slurm</a:t>
            </a:r>
            <a:r>
              <a:rPr lang="en-US" dirty="0" smtClean="0"/>
              <a:t> script (command execution)</a:t>
            </a:r>
          </a:p>
          <a:p>
            <a:pPr lvl="1"/>
            <a:r>
              <a:rPr lang="en-US" dirty="0" smtClean="0"/>
              <a:t>Execution time, output log (</a:t>
            </a:r>
            <a:r>
              <a:rPr lang="en-US" dirty="0"/>
              <a:t>when you know that everything was successful</a:t>
            </a:r>
            <a:r>
              <a:rPr lang="en-US" dirty="0" smtClean="0"/>
              <a:t>)</a:t>
            </a:r>
          </a:p>
          <a:p>
            <a:pPr lvl="1"/>
            <a:r>
              <a:rPr lang="en-US" dirty="0" smtClean="0"/>
              <a:t>Output directory</a:t>
            </a:r>
          </a:p>
          <a:p>
            <a:pPr marL="228600" lvl="1">
              <a:spcBef>
                <a:spcPts val="1000"/>
              </a:spcBef>
            </a:pPr>
            <a:r>
              <a:rPr lang="en-US" sz="2900" dirty="0"/>
              <a:t>Tips to understand your results:</a:t>
            </a:r>
          </a:p>
          <a:p>
            <a:pPr lvl="1"/>
            <a:r>
              <a:rPr lang="en-US" dirty="0"/>
              <a:t>D</a:t>
            </a:r>
            <a:r>
              <a:rPr lang="en-US" dirty="0" smtClean="0"/>
              <a:t>ifferences </a:t>
            </a:r>
            <a:r>
              <a:rPr lang="en-US" dirty="0"/>
              <a:t>in filters </a:t>
            </a:r>
            <a:endParaRPr lang="en-US" dirty="0" smtClean="0"/>
          </a:p>
          <a:p>
            <a:pPr marL="228600" lvl="1">
              <a:spcBef>
                <a:spcPts val="1000"/>
              </a:spcBef>
            </a:pPr>
            <a:r>
              <a:rPr lang="en-US" sz="2900" b="1" dirty="0"/>
              <a:t>W</a:t>
            </a:r>
            <a:r>
              <a:rPr lang="en-US" sz="2900" b="1" dirty="0" smtClean="0"/>
              <a:t>hat </a:t>
            </a:r>
            <a:r>
              <a:rPr lang="en-US" sz="2900" b="1" dirty="0"/>
              <a:t>is the </a:t>
            </a:r>
            <a:r>
              <a:rPr lang="en-US" sz="2900" b="1" dirty="0" smtClean="0"/>
              <a:t>next..?</a:t>
            </a:r>
            <a:endParaRPr lang="en-US" sz="2900" b="1" dirty="0"/>
          </a:p>
          <a:p>
            <a:endParaRPr lang="es-ES" dirty="0" smtClean="0"/>
          </a:p>
          <a:p>
            <a:endParaRPr lang="en-US" dirty="0"/>
          </a:p>
        </p:txBody>
      </p:sp>
    </p:spTree>
    <p:extLst>
      <p:ext uri="{BB962C8B-B14F-4D97-AF65-F5344CB8AC3E}">
        <p14:creationId xmlns:p14="http://schemas.microsoft.com/office/powerpoint/2010/main" val="251283224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2410" y="-141161"/>
            <a:ext cx="10515600" cy="1325563"/>
          </a:xfrm>
        </p:spPr>
        <p:txBody>
          <a:bodyPr/>
          <a:lstStyle/>
          <a:p>
            <a:pPr lvl="1" algn="l" rtl="0">
              <a:lnSpc>
                <a:spcPct val="90000"/>
              </a:lnSpc>
              <a:spcBef>
                <a:spcPct val="0"/>
              </a:spcBef>
            </a:pPr>
            <a:r>
              <a:rPr lang="en-US" sz="2900" dirty="0" smtClean="0"/>
              <a:t>What is the next..?</a:t>
            </a:r>
            <a:br>
              <a:rPr lang="en-US" sz="2900" dirty="0" smtClean="0"/>
            </a:br>
            <a:endParaRPr lang="en-US" dirty="0"/>
          </a:p>
        </p:txBody>
      </p:sp>
      <p:pic>
        <p:nvPicPr>
          <p:cNvPr id="4" name="Imagem 3"/>
          <p:cNvPicPr>
            <a:picLocks noChangeAspect="1"/>
          </p:cNvPicPr>
          <p:nvPr/>
        </p:nvPicPr>
        <p:blipFill rotWithShape="1">
          <a:blip r:embed="rId2"/>
          <a:srcRect l="30776" r="12197" b="79085"/>
          <a:stretch/>
        </p:blipFill>
        <p:spPr>
          <a:xfrm>
            <a:off x="276226" y="781051"/>
            <a:ext cx="3467100" cy="609600"/>
          </a:xfrm>
          <a:prstGeom prst="rect">
            <a:avLst/>
          </a:prstGeom>
        </p:spPr>
      </p:pic>
      <p:pic>
        <p:nvPicPr>
          <p:cNvPr id="5" name="Imagem 4"/>
          <p:cNvPicPr>
            <a:picLocks noChangeAspect="1"/>
          </p:cNvPicPr>
          <p:nvPr/>
        </p:nvPicPr>
        <p:blipFill>
          <a:blip r:embed="rId3"/>
          <a:stretch>
            <a:fillRect/>
          </a:stretch>
        </p:blipFill>
        <p:spPr>
          <a:xfrm>
            <a:off x="276225" y="1476375"/>
            <a:ext cx="3467100" cy="1200150"/>
          </a:xfrm>
          <a:prstGeom prst="rect">
            <a:avLst/>
          </a:prstGeom>
          <a:ln>
            <a:solidFill>
              <a:schemeClr val="tx1"/>
            </a:solidFill>
          </a:ln>
        </p:spPr>
      </p:pic>
      <p:pic>
        <p:nvPicPr>
          <p:cNvPr id="6" name="Imagem 5"/>
          <p:cNvPicPr>
            <a:picLocks noChangeAspect="1"/>
          </p:cNvPicPr>
          <p:nvPr/>
        </p:nvPicPr>
        <p:blipFill>
          <a:blip r:embed="rId4"/>
          <a:stretch>
            <a:fillRect/>
          </a:stretch>
        </p:blipFill>
        <p:spPr>
          <a:xfrm>
            <a:off x="7643630" y="818657"/>
            <a:ext cx="4447951" cy="2062797"/>
          </a:xfrm>
          <a:prstGeom prst="rect">
            <a:avLst/>
          </a:prstGeom>
          <a:ln>
            <a:solidFill>
              <a:schemeClr val="tx1"/>
            </a:solidFill>
          </a:ln>
        </p:spPr>
      </p:pic>
      <p:pic>
        <p:nvPicPr>
          <p:cNvPr id="7" name="Imagem 6"/>
          <p:cNvPicPr>
            <a:picLocks noChangeAspect="1"/>
          </p:cNvPicPr>
          <p:nvPr/>
        </p:nvPicPr>
        <p:blipFill rotWithShape="1">
          <a:blip r:embed="rId2"/>
          <a:srcRect l="30776" r="12197" b="79085"/>
          <a:stretch/>
        </p:blipFill>
        <p:spPr>
          <a:xfrm>
            <a:off x="276225" y="2905126"/>
            <a:ext cx="3467100" cy="609600"/>
          </a:xfrm>
          <a:prstGeom prst="rect">
            <a:avLst/>
          </a:prstGeom>
        </p:spPr>
      </p:pic>
      <p:sp>
        <p:nvSpPr>
          <p:cNvPr id="8" name="CaixaDeTexto 7"/>
          <p:cNvSpPr txBox="1"/>
          <p:nvPr/>
        </p:nvSpPr>
        <p:spPr>
          <a:xfrm>
            <a:off x="276224" y="3000375"/>
            <a:ext cx="3467100" cy="369332"/>
          </a:xfrm>
          <a:prstGeom prst="rect">
            <a:avLst/>
          </a:prstGeom>
          <a:solidFill>
            <a:schemeClr val="bg2">
              <a:lumMod val="90000"/>
            </a:schemeClr>
          </a:solidFill>
        </p:spPr>
        <p:txBody>
          <a:bodyPr wrap="square" rtlCol="0">
            <a:spAutoFit/>
          </a:bodyPr>
          <a:lstStyle/>
          <a:p>
            <a:r>
              <a:rPr lang="pt-BR" dirty="0" smtClean="0"/>
              <a:t>Tipo de estudo</a:t>
            </a:r>
            <a:endParaRPr lang="pt-BR" dirty="0"/>
          </a:p>
        </p:txBody>
      </p:sp>
      <p:sp>
        <p:nvSpPr>
          <p:cNvPr id="9" name="CaixaDeTexto 8"/>
          <p:cNvSpPr txBox="1"/>
          <p:nvPr/>
        </p:nvSpPr>
        <p:spPr>
          <a:xfrm>
            <a:off x="661987" y="3636571"/>
            <a:ext cx="2057400" cy="923330"/>
          </a:xfrm>
          <a:prstGeom prst="rect">
            <a:avLst/>
          </a:prstGeom>
          <a:noFill/>
        </p:spPr>
        <p:txBody>
          <a:bodyPr wrap="square" rtlCol="0">
            <a:spAutoFit/>
          </a:bodyPr>
          <a:lstStyle/>
          <a:p>
            <a:r>
              <a:rPr lang="en-US" dirty="0" smtClean="0"/>
              <a:t>Whole genome</a:t>
            </a:r>
          </a:p>
          <a:p>
            <a:r>
              <a:rPr lang="en-US" dirty="0" smtClean="0"/>
              <a:t>Exome</a:t>
            </a:r>
          </a:p>
          <a:p>
            <a:r>
              <a:rPr lang="en-US" dirty="0" smtClean="0"/>
              <a:t>Panel of genes</a:t>
            </a:r>
            <a:endParaRPr lang="en-US" dirty="0"/>
          </a:p>
        </p:txBody>
      </p:sp>
      <p:pic>
        <p:nvPicPr>
          <p:cNvPr id="10" name="Imagem 9"/>
          <p:cNvPicPr>
            <a:picLocks noChangeAspect="1"/>
          </p:cNvPicPr>
          <p:nvPr/>
        </p:nvPicPr>
        <p:blipFill>
          <a:blip r:embed="rId5"/>
          <a:stretch>
            <a:fillRect/>
          </a:stretch>
        </p:blipFill>
        <p:spPr>
          <a:xfrm rot="10800000">
            <a:off x="252411" y="3589111"/>
            <a:ext cx="409576" cy="1018251"/>
          </a:xfrm>
          <a:prstGeom prst="rect">
            <a:avLst/>
          </a:prstGeom>
        </p:spPr>
      </p:pic>
      <p:pic>
        <p:nvPicPr>
          <p:cNvPr id="11" name="Imagem 10"/>
          <p:cNvPicPr>
            <a:picLocks noChangeAspect="1"/>
          </p:cNvPicPr>
          <p:nvPr/>
        </p:nvPicPr>
        <p:blipFill rotWithShape="1">
          <a:blip r:embed="rId5"/>
          <a:srcRect l="-1" r="-5815" b="35456"/>
          <a:stretch/>
        </p:blipFill>
        <p:spPr>
          <a:xfrm>
            <a:off x="252410" y="5124450"/>
            <a:ext cx="433389" cy="657225"/>
          </a:xfrm>
          <a:prstGeom prst="rect">
            <a:avLst/>
          </a:prstGeom>
        </p:spPr>
      </p:pic>
      <p:sp>
        <p:nvSpPr>
          <p:cNvPr id="12" name="CaixaDeTexto 11"/>
          <p:cNvSpPr txBox="1"/>
          <p:nvPr/>
        </p:nvSpPr>
        <p:spPr>
          <a:xfrm>
            <a:off x="276224" y="4700634"/>
            <a:ext cx="3467100" cy="369332"/>
          </a:xfrm>
          <a:prstGeom prst="rect">
            <a:avLst/>
          </a:prstGeom>
          <a:solidFill>
            <a:schemeClr val="bg2">
              <a:lumMod val="90000"/>
            </a:schemeClr>
          </a:solidFill>
        </p:spPr>
        <p:txBody>
          <a:bodyPr wrap="square" rtlCol="0">
            <a:spAutoFit/>
          </a:bodyPr>
          <a:lstStyle/>
          <a:p>
            <a:r>
              <a:rPr lang="es-ES" dirty="0" smtClean="0"/>
              <a:t>Genoma de referencia</a:t>
            </a:r>
            <a:endParaRPr lang="en-US" dirty="0"/>
          </a:p>
        </p:txBody>
      </p:sp>
      <p:sp>
        <p:nvSpPr>
          <p:cNvPr id="13" name="CaixaDeTexto 12"/>
          <p:cNvSpPr txBox="1"/>
          <p:nvPr/>
        </p:nvSpPr>
        <p:spPr>
          <a:xfrm>
            <a:off x="661987" y="5163238"/>
            <a:ext cx="2057400" cy="646331"/>
          </a:xfrm>
          <a:prstGeom prst="rect">
            <a:avLst/>
          </a:prstGeom>
          <a:noFill/>
        </p:spPr>
        <p:txBody>
          <a:bodyPr wrap="square" rtlCol="0">
            <a:spAutoFit/>
          </a:bodyPr>
          <a:lstStyle/>
          <a:p>
            <a:r>
              <a:rPr lang="es-ES" dirty="0" smtClean="0"/>
              <a:t>Hg38</a:t>
            </a:r>
          </a:p>
          <a:p>
            <a:r>
              <a:rPr lang="es-ES" dirty="0" smtClean="0"/>
              <a:t>b37/Hg19</a:t>
            </a:r>
          </a:p>
        </p:txBody>
      </p:sp>
      <p:sp>
        <p:nvSpPr>
          <p:cNvPr id="16" name="Retângulo 15"/>
          <p:cNvSpPr/>
          <p:nvPr/>
        </p:nvSpPr>
        <p:spPr>
          <a:xfrm>
            <a:off x="4049966" y="828778"/>
            <a:ext cx="3334871" cy="595880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lvl="0"/>
            <a:endParaRPr lang="en-US" dirty="0"/>
          </a:p>
        </p:txBody>
      </p:sp>
      <p:pic>
        <p:nvPicPr>
          <p:cNvPr id="17" name="Imagem 16"/>
          <p:cNvPicPr>
            <a:picLocks noChangeAspect="1"/>
          </p:cNvPicPr>
          <p:nvPr/>
        </p:nvPicPr>
        <p:blipFill rotWithShape="1">
          <a:blip r:embed="rId2"/>
          <a:srcRect l="30776" r="12197" b="79085"/>
          <a:stretch/>
        </p:blipFill>
        <p:spPr>
          <a:xfrm>
            <a:off x="4049968" y="805936"/>
            <a:ext cx="3340537" cy="609600"/>
          </a:xfrm>
          <a:prstGeom prst="rect">
            <a:avLst/>
          </a:prstGeom>
        </p:spPr>
      </p:pic>
      <p:sp>
        <p:nvSpPr>
          <p:cNvPr id="18" name="CaixaDeTexto 17"/>
          <p:cNvSpPr txBox="1"/>
          <p:nvPr/>
        </p:nvSpPr>
        <p:spPr>
          <a:xfrm>
            <a:off x="4049967" y="901185"/>
            <a:ext cx="3340537" cy="369332"/>
          </a:xfrm>
          <a:prstGeom prst="rect">
            <a:avLst/>
          </a:prstGeom>
          <a:solidFill>
            <a:schemeClr val="bg2">
              <a:lumMod val="90000"/>
            </a:schemeClr>
          </a:solidFill>
        </p:spPr>
        <p:txBody>
          <a:bodyPr wrap="square" rtlCol="0">
            <a:spAutoFit/>
          </a:bodyPr>
          <a:lstStyle/>
          <a:p>
            <a:r>
              <a:rPr lang="pt-BR" dirty="0" smtClean="0"/>
              <a:t>Input </a:t>
            </a:r>
            <a:r>
              <a:rPr lang="pt-BR" dirty="0" err="1" smtClean="0"/>
              <a:t>parameters</a:t>
            </a:r>
            <a:endParaRPr lang="pt-BR" dirty="0"/>
          </a:p>
        </p:txBody>
      </p:sp>
      <p:pic>
        <p:nvPicPr>
          <p:cNvPr id="19" name="Imagem 18"/>
          <p:cNvPicPr>
            <a:picLocks noChangeAspect="1"/>
          </p:cNvPicPr>
          <p:nvPr/>
        </p:nvPicPr>
        <p:blipFill rotWithShape="1">
          <a:blip r:embed="rId2"/>
          <a:srcRect l="30776" r="12197" b="79085"/>
          <a:stretch/>
        </p:blipFill>
        <p:spPr>
          <a:xfrm>
            <a:off x="4049968" y="4022836"/>
            <a:ext cx="3340537" cy="609600"/>
          </a:xfrm>
          <a:prstGeom prst="rect">
            <a:avLst/>
          </a:prstGeom>
        </p:spPr>
      </p:pic>
      <p:sp>
        <p:nvSpPr>
          <p:cNvPr id="20" name="CaixaDeTexto 19"/>
          <p:cNvSpPr txBox="1"/>
          <p:nvPr/>
        </p:nvSpPr>
        <p:spPr>
          <a:xfrm>
            <a:off x="4049967" y="4118085"/>
            <a:ext cx="3340537" cy="369332"/>
          </a:xfrm>
          <a:prstGeom prst="rect">
            <a:avLst/>
          </a:prstGeom>
          <a:solidFill>
            <a:schemeClr val="bg2">
              <a:lumMod val="90000"/>
            </a:schemeClr>
          </a:solidFill>
        </p:spPr>
        <p:txBody>
          <a:bodyPr wrap="square" rtlCol="0">
            <a:spAutoFit/>
          </a:bodyPr>
          <a:lstStyle/>
          <a:p>
            <a:r>
              <a:rPr lang="pt-BR" dirty="0" smtClean="0"/>
              <a:t>Output </a:t>
            </a:r>
            <a:r>
              <a:rPr lang="pt-BR" dirty="0" err="1" smtClean="0"/>
              <a:t>parameters</a:t>
            </a:r>
            <a:endParaRPr lang="pt-BR" dirty="0"/>
          </a:p>
        </p:txBody>
      </p:sp>
      <p:pic>
        <p:nvPicPr>
          <p:cNvPr id="21" name="Imagem 20"/>
          <p:cNvPicPr>
            <a:picLocks noChangeAspect="1"/>
          </p:cNvPicPr>
          <p:nvPr/>
        </p:nvPicPr>
        <p:blipFill rotWithShape="1">
          <a:blip r:embed="rId2"/>
          <a:srcRect l="30776" r="12197" b="79085"/>
          <a:stretch/>
        </p:blipFill>
        <p:spPr>
          <a:xfrm>
            <a:off x="4049968" y="5529654"/>
            <a:ext cx="3340537" cy="381861"/>
          </a:xfrm>
          <a:prstGeom prst="rect">
            <a:avLst/>
          </a:prstGeom>
        </p:spPr>
      </p:pic>
      <p:sp>
        <p:nvSpPr>
          <p:cNvPr id="22" name="CaixaDeTexto 21"/>
          <p:cNvSpPr txBox="1"/>
          <p:nvPr/>
        </p:nvSpPr>
        <p:spPr>
          <a:xfrm>
            <a:off x="4044298" y="5549475"/>
            <a:ext cx="3340537" cy="369332"/>
          </a:xfrm>
          <a:prstGeom prst="rect">
            <a:avLst/>
          </a:prstGeom>
          <a:solidFill>
            <a:schemeClr val="bg2">
              <a:lumMod val="90000"/>
            </a:schemeClr>
          </a:solidFill>
        </p:spPr>
        <p:txBody>
          <a:bodyPr wrap="square" rtlCol="0">
            <a:spAutoFit/>
          </a:bodyPr>
          <a:lstStyle/>
          <a:p>
            <a:r>
              <a:rPr lang="pt-BR" dirty="0" smtClean="0"/>
              <a:t>Infra </a:t>
            </a:r>
            <a:r>
              <a:rPr lang="pt-BR" dirty="0" err="1" smtClean="0"/>
              <a:t>parameters</a:t>
            </a:r>
            <a:endParaRPr lang="pt-BR" dirty="0"/>
          </a:p>
        </p:txBody>
      </p:sp>
      <p:sp>
        <p:nvSpPr>
          <p:cNvPr id="23" name="Retângulo 22"/>
          <p:cNvSpPr/>
          <p:nvPr/>
        </p:nvSpPr>
        <p:spPr>
          <a:xfrm>
            <a:off x="419548" y="1476375"/>
            <a:ext cx="3119718" cy="12001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aixaDeTexto 23"/>
          <p:cNvSpPr txBox="1"/>
          <p:nvPr/>
        </p:nvSpPr>
        <p:spPr>
          <a:xfrm>
            <a:off x="309281" y="1464529"/>
            <a:ext cx="2410106" cy="553998"/>
          </a:xfrm>
          <a:prstGeom prst="rect">
            <a:avLst/>
          </a:prstGeom>
          <a:noFill/>
        </p:spPr>
        <p:txBody>
          <a:bodyPr wrap="square" rtlCol="0">
            <a:spAutoFit/>
          </a:bodyPr>
          <a:lstStyle/>
          <a:p>
            <a:r>
              <a:rPr lang="pt-BR" sz="1200" b="1" dirty="0" err="1" smtClean="0"/>
              <a:t>Preprocessing</a:t>
            </a:r>
            <a:r>
              <a:rPr lang="pt-BR" sz="1200" b="1" dirty="0" smtClean="0"/>
              <a:t> ( - )</a:t>
            </a:r>
            <a:endParaRPr lang="pt-BR" sz="1200" b="1" dirty="0"/>
          </a:p>
          <a:p>
            <a:r>
              <a:rPr lang="pt-BR" dirty="0" smtClean="0"/>
              <a:t>+</a:t>
            </a:r>
            <a:endParaRPr lang="en-US" dirty="0"/>
          </a:p>
        </p:txBody>
      </p:sp>
      <p:sp>
        <p:nvSpPr>
          <p:cNvPr id="25" name="Retângulo 24"/>
          <p:cNvSpPr/>
          <p:nvPr/>
        </p:nvSpPr>
        <p:spPr>
          <a:xfrm>
            <a:off x="4122725" y="1672587"/>
            <a:ext cx="1966496" cy="277612"/>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aixaDeTexto 25"/>
          <p:cNvSpPr txBox="1"/>
          <p:nvPr/>
        </p:nvSpPr>
        <p:spPr>
          <a:xfrm>
            <a:off x="4049966" y="1402479"/>
            <a:ext cx="2645558" cy="276999"/>
          </a:xfrm>
          <a:prstGeom prst="rect">
            <a:avLst/>
          </a:prstGeom>
          <a:noFill/>
        </p:spPr>
        <p:txBody>
          <a:bodyPr wrap="square" rtlCol="0">
            <a:spAutoFit/>
          </a:bodyPr>
          <a:lstStyle/>
          <a:p>
            <a:r>
              <a:rPr lang="pt-BR" sz="1200" dirty="0" smtClean="0"/>
              <a:t>Input </a:t>
            </a:r>
            <a:r>
              <a:rPr lang="pt-BR" sz="1200" dirty="0" err="1" smtClean="0"/>
              <a:t>sequences</a:t>
            </a:r>
            <a:r>
              <a:rPr lang="pt-BR" sz="1200" dirty="0"/>
              <a:t> </a:t>
            </a:r>
            <a:r>
              <a:rPr lang="pt-BR" sz="1200" dirty="0" smtClean="0"/>
              <a:t>(</a:t>
            </a:r>
            <a:r>
              <a:rPr lang="pt-BR" sz="1200" dirty="0" err="1" smtClean="0"/>
              <a:t>ubam</a:t>
            </a:r>
            <a:r>
              <a:rPr lang="pt-BR" sz="1200" dirty="0" smtClean="0"/>
              <a:t>/fasta/</a:t>
            </a:r>
            <a:r>
              <a:rPr lang="pt-BR" sz="1200" dirty="0" err="1" smtClean="0"/>
              <a:t>fastq</a:t>
            </a:r>
            <a:r>
              <a:rPr lang="pt-BR" sz="1200" dirty="0"/>
              <a:t>)</a:t>
            </a:r>
            <a:endParaRPr lang="en-US" sz="1200" dirty="0"/>
          </a:p>
        </p:txBody>
      </p:sp>
      <p:sp>
        <p:nvSpPr>
          <p:cNvPr id="27" name="Fluxograma: Processo Alternativo 26"/>
          <p:cNvSpPr/>
          <p:nvPr/>
        </p:nvSpPr>
        <p:spPr>
          <a:xfrm>
            <a:off x="6203948" y="1655968"/>
            <a:ext cx="875413" cy="303591"/>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smtClean="0"/>
              <a:t>upload</a:t>
            </a:r>
            <a:endParaRPr lang="en-US" dirty="0"/>
          </a:p>
        </p:txBody>
      </p:sp>
      <p:pic>
        <p:nvPicPr>
          <p:cNvPr id="28" name="Imagem 27"/>
          <p:cNvPicPr>
            <a:picLocks noChangeAspect="1"/>
          </p:cNvPicPr>
          <p:nvPr/>
        </p:nvPicPr>
        <p:blipFill rotWithShape="1">
          <a:blip r:embed="rId4"/>
          <a:srcRect l="4551" t="80936" r="43404" b="8964"/>
          <a:stretch/>
        </p:blipFill>
        <p:spPr>
          <a:xfrm>
            <a:off x="4184052" y="6539188"/>
            <a:ext cx="2314937" cy="208344"/>
          </a:xfrm>
          <a:prstGeom prst="rect">
            <a:avLst/>
          </a:prstGeom>
          <a:ln>
            <a:noFill/>
          </a:ln>
        </p:spPr>
      </p:pic>
      <p:sp>
        <p:nvSpPr>
          <p:cNvPr id="29" name="Retângulo 28"/>
          <p:cNvSpPr/>
          <p:nvPr/>
        </p:nvSpPr>
        <p:spPr>
          <a:xfrm>
            <a:off x="7683840" y="1246056"/>
            <a:ext cx="4407741" cy="1518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Agrupar 29"/>
          <p:cNvGrpSpPr/>
          <p:nvPr/>
        </p:nvGrpSpPr>
        <p:grpSpPr>
          <a:xfrm>
            <a:off x="7772108" y="1540626"/>
            <a:ext cx="3242889" cy="261610"/>
            <a:chOff x="4072311" y="2235453"/>
            <a:chExt cx="3242889" cy="261610"/>
          </a:xfrm>
        </p:grpSpPr>
        <p:sp>
          <p:nvSpPr>
            <p:cNvPr id="31" name="Retângulo 30"/>
            <p:cNvSpPr/>
            <p:nvPr/>
          </p:nvSpPr>
          <p:spPr>
            <a:xfrm>
              <a:off x="4072311" y="2235453"/>
              <a:ext cx="3242889" cy="261610"/>
            </a:xfrm>
            <a:prstGeom prst="rect">
              <a:avLst/>
            </a:prstGeom>
          </p:spPr>
          <p:txBody>
            <a:bodyPr wrap="square">
              <a:spAutoFit/>
            </a:bodyPr>
            <a:lstStyle/>
            <a:p>
              <a:r>
                <a:rPr lang="pt-BR" sz="1100" dirty="0" err="1" smtClean="0">
                  <a:solidFill>
                    <a:srgbClr val="212529"/>
                  </a:solidFill>
                  <a:latin typeface="Segoe UI" panose="020B0502040204020203" pitchFamily="34" charset="0"/>
                  <a:ea typeface="Calibri" panose="020F0502020204030204" pitchFamily="34" charset="0"/>
                </a:rPr>
                <a:t>Is</a:t>
              </a:r>
              <a:r>
                <a:rPr lang="pt-BR" sz="1100" dirty="0" smtClean="0">
                  <a:solidFill>
                    <a:srgbClr val="212529"/>
                  </a:solidFill>
                  <a:latin typeface="Segoe UI" panose="020B0502040204020203" pitchFamily="34" charset="0"/>
                  <a:ea typeface="Calibri" panose="020F0502020204030204" pitchFamily="34" charset="0"/>
                </a:rPr>
                <a:t> </a:t>
              </a:r>
              <a:r>
                <a:rPr lang="pt-BR" sz="1100" dirty="0">
                  <a:solidFill>
                    <a:srgbClr val="212529"/>
                  </a:solidFill>
                  <a:latin typeface="Segoe UI" panose="020B0502040204020203" pitchFamily="34" charset="0"/>
                  <a:ea typeface="Calibri" panose="020F0502020204030204" pitchFamily="34" charset="0"/>
                </a:rPr>
                <a:t>it </a:t>
              </a:r>
              <a:r>
                <a:rPr lang="pt-BR" sz="1100" dirty="0" err="1">
                  <a:solidFill>
                    <a:srgbClr val="212529"/>
                  </a:solidFill>
                  <a:latin typeface="Segoe UI" panose="020B0502040204020203" pitchFamily="34" charset="0"/>
                  <a:ea typeface="Calibri" panose="020F0502020204030204" pitchFamily="34" charset="0"/>
                </a:rPr>
                <a:t>an</a:t>
              </a:r>
              <a:r>
                <a:rPr lang="pt-BR" sz="1100" dirty="0">
                  <a:solidFill>
                    <a:srgbClr val="212529"/>
                  </a:solidFill>
                  <a:latin typeface="Segoe UI" panose="020B0502040204020203" pitchFamily="34" charset="0"/>
                  <a:ea typeface="Calibri" panose="020F0502020204030204" pitchFamily="34" charset="0"/>
                </a:rPr>
                <a:t> </a:t>
              </a:r>
              <a:r>
                <a:rPr lang="pt-BR" sz="1100" dirty="0" err="1">
                  <a:solidFill>
                    <a:srgbClr val="212529"/>
                  </a:solidFill>
                  <a:latin typeface="Segoe UI" panose="020B0502040204020203" pitchFamily="34" charset="0"/>
                  <a:ea typeface="Calibri" panose="020F0502020204030204" pitchFamily="34" charset="0"/>
                </a:rPr>
                <a:t>amplicon</a:t>
              </a:r>
              <a:r>
                <a:rPr lang="pt-BR" sz="1100" dirty="0">
                  <a:solidFill>
                    <a:srgbClr val="212529"/>
                  </a:solidFill>
                  <a:latin typeface="Segoe UI" panose="020B0502040204020203" pitchFamily="34" charset="0"/>
                  <a:ea typeface="Calibri" panose="020F0502020204030204" pitchFamily="34" charset="0"/>
                </a:rPr>
                <a:t> </a:t>
              </a:r>
              <a:r>
                <a:rPr lang="pt-BR" sz="1100" dirty="0" err="1">
                  <a:solidFill>
                    <a:srgbClr val="212529"/>
                  </a:solidFill>
                  <a:latin typeface="Segoe UI" panose="020B0502040204020203" pitchFamily="34" charset="0"/>
                  <a:ea typeface="Calibri" panose="020F0502020204030204" pitchFamily="34" charset="0"/>
                </a:rPr>
                <a:t>sequencing</a:t>
              </a:r>
              <a:r>
                <a:rPr lang="pt-BR" sz="1100" dirty="0">
                  <a:solidFill>
                    <a:srgbClr val="212529"/>
                  </a:solidFill>
                  <a:latin typeface="Segoe UI" panose="020B0502040204020203" pitchFamily="34" charset="0"/>
                  <a:ea typeface="Calibri" panose="020F0502020204030204" pitchFamily="34" charset="0"/>
                </a:rPr>
                <a:t> data</a:t>
              </a:r>
              <a:r>
                <a:rPr lang="pt-BR" sz="1100" dirty="0" smtClean="0">
                  <a:solidFill>
                    <a:srgbClr val="212529"/>
                  </a:solidFill>
                  <a:latin typeface="Segoe UI" panose="020B0502040204020203" pitchFamily="34" charset="0"/>
                  <a:ea typeface="Calibri" panose="020F0502020204030204" pitchFamily="34" charset="0"/>
                </a:rPr>
                <a:t>?</a:t>
              </a:r>
              <a:endParaRPr lang="en-US" sz="1100" dirty="0"/>
            </a:p>
          </p:txBody>
        </p:sp>
        <p:pic>
          <p:nvPicPr>
            <p:cNvPr id="32" name="Imagem 31"/>
            <p:cNvPicPr>
              <a:picLocks noChangeAspect="1"/>
            </p:cNvPicPr>
            <p:nvPr/>
          </p:nvPicPr>
          <p:blipFill rotWithShape="1">
            <a:blip r:embed="rId3"/>
            <a:srcRect l="71737" t="27680" r="22368" b="57082"/>
            <a:stretch/>
          </p:blipFill>
          <p:spPr>
            <a:xfrm>
              <a:off x="6315397" y="2278303"/>
              <a:ext cx="204395" cy="182881"/>
            </a:xfrm>
            <a:prstGeom prst="rect">
              <a:avLst/>
            </a:prstGeom>
            <a:ln>
              <a:noFill/>
            </a:ln>
          </p:spPr>
        </p:pic>
      </p:grpSp>
      <p:grpSp>
        <p:nvGrpSpPr>
          <p:cNvPr id="33" name="Agrupar 32"/>
          <p:cNvGrpSpPr/>
          <p:nvPr/>
        </p:nvGrpSpPr>
        <p:grpSpPr>
          <a:xfrm>
            <a:off x="7772108" y="1801013"/>
            <a:ext cx="2384146" cy="261610"/>
            <a:chOff x="8072112" y="3016742"/>
            <a:chExt cx="2384146" cy="261610"/>
          </a:xfrm>
        </p:grpSpPr>
        <p:sp>
          <p:nvSpPr>
            <p:cNvPr id="34" name="Retângulo 33"/>
            <p:cNvSpPr/>
            <p:nvPr/>
          </p:nvSpPr>
          <p:spPr>
            <a:xfrm>
              <a:off x="8072112" y="3016742"/>
              <a:ext cx="2186817" cy="261610"/>
            </a:xfrm>
            <a:prstGeom prst="rect">
              <a:avLst/>
            </a:prstGeom>
          </p:spPr>
          <p:txBody>
            <a:bodyPr wrap="none">
              <a:spAutoFit/>
            </a:bodyPr>
            <a:lstStyle/>
            <a:p>
              <a:r>
                <a:rPr lang="en-US" sz="1100" dirty="0" smtClean="0">
                  <a:solidFill>
                    <a:srgbClr val="212529"/>
                  </a:solidFill>
                  <a:latin typeface="Segoe UI" panose="020B0502040204020203" pitchFamily="34" charset="0"/>
                  <a:ea typeface="Calibri" panose="020F0502020204030204" pitchFamily="34" charset="0"/>
                </a:rPr>
                <a:t>Are </a:t>
              </a:r>
              <a:r>
                <a:rPr lang="en-US" sz="1100" dirty="0">
                  <a:solidFill>
                    <a:srgbClr val="212529"/>
                  </a:solidFill>
                  <a:latin typeface="Segoe UI" panose="020B0502040204020203" pitchFamily="34" charset="0"/>
                  <a:ea typeface="Calibri" panose="020F0502020204030204" pitchFamily="34" charset="0"/>
                </a:rPr>
                <a:t>they paired-end sequences</a:t>
              </a:r>
              <a:r>
                <a:rPr lang="en-US" sz="1100" dirty="0" smtClean="0">
                  <a:solidFill>
                    <a:srgbClr val="212529"/>
                  </a:solidFill>
                  <a:latin typeface="Segoe UI" panose="020B0502040204020203" pitchFamily="34" charset="0"/>
                  <a:ea typeface="Calibri" panose="020F0502020204030204" pitchFamily="34" charset="0"/>
                </a:rPr>
                <a:t>?</a:t>
              </a:r>
              <a:endParaRPr lang="en-US" sz="1100" dirty="0"/>
            </a:p>
          </p:txBody>
        </p:sp>
        <p:pic>
          <p:nvPicPr>
            <p:cNvPr id="35" name="Imagem 34"/>
            <p:cNvPicPr>
              <a:picLocks noChangeAspect="1"/>
            </p:cNvPicPr>
            <p:nvPr/>
          </p:nvPicPr>
          <p:blipFill rotWithShape="1">
            <a:blip r:embed="rId3"/>
            <a:srcRect l="44108" r="49066" b="82437"/>
            <a:stretch/>
          </p:blipFill>
          <p:spPr>
            <a:xfrm>
              <a:off x="10219589" y="3043761"/>
              <a:ext cx="236669" cy="210783"/>
            </a:xfrm>
            <a:prstGeom prst="rect">
              <a:avLst/>
            </a:prstGeom>
            <a:ln>
              <a:noFill/>
            </a:ln>
          </p:spPr>
        </p:pic>
      </p:grpSp>
      <p:grpSp>
        <p:nvGrpSpPr>
          <p:cNvPr id="36" name="Agrupar 35"/>
          <p:cNvGrpSpPr/>
          <p:nvPr/>
        </p:nvGrpSpPr>
        <p:grpSpPr>
          <a:xfrm>
            <a:off x="7786929" y="2057295"/>
            <a:ext cx="1881791" cy="276999"/>
            <a:chOff x="7621442" y="3092376"/>
            <a:chExt cx="1881791" cy="276999"/>
          </a:xfrm>
        </p:grpSpPr>
        <p:sp>
          <p:nvSpPr>
            <p:cNvPr id="37" name="Retângulo 36"/>
            <p:cNvSpPr/>
            <p:nvPr/>
          </p:nvSpPr>
          <p:spPr>
            <a:xfrm>
              <a:off x="7621442" y="3092376"/>
              <a:ext cx="1685846" cy="276999"/>
            </a:xfrm>
            <a:prstGeom prst="rect">
              <a:avLst/>
            </a:prstGeom>
          </p:spPr>
          <p:txBody>
            <a:bodyPr wrap="none">
              <a:spAutoFit/>
            </a:bodyPr>
            <a:lstStyle/>
            <a:p>
              <a:r>
                <a:rPr lang="pt-BR" sz="1200" dirty="0" err="1">
                  <a:solidFill>
                    <a:srgbClr val="212529"/>
                  </a:solidFill>
                  <a:latin typeface="Segoe UI" panose="020B0502040204020203" pitchFamily="34" charset="0"/>
                  <a:ea typeface="Calibri" panose="020F0502020204030204" pitchFamily="34" charset="0"/>
                </a:rPr>
                <a:t>Is</a:t>
              </a:r>
              <a:r>
                <a:rPr lang="pt-BR" sz="1200" dirty="0">
                  <a:solidFill>
                    <a:srgbClr val="212529"/>
                  </a:solidFill>
                  <a:latin typeface="Segoe UI" panose="020B0502040204020203" pitchFamily="34" charset="0"/>
                  <a:ea typeface="Calibri" panose="020F0502020204030204" pitchFamily="34" charset="0"/>
                </a:rPr>
                <a:t> input </a:t>
              </a:r>
              <a:r>
                <a:rPr lang="pt-BR" sz="1200" dirty="0" err="1">
                  <a:solidFill>
                    <a:srgbClr val="212529"/>
                  </a:solidFill>
                  <a:latin typeface="Segoe UI" panose="020B0502040204020203" pitchFamily="34" charset="0"/>
                  <a:ea typeface="Calibri" panose="020F0502020204030204" pitchFamily="34" charset="0"/>
                </a:rPr>
                <a:t>format</a:t>
              </a:r>
              <a:r>
                <a:rPr lang="pt-BR" sz="1200" dirty="0">
                  <a:solidFill>
                    <a:srgbClr val="212529"/>
                  </a:solidFill>
                  <a:latin typeface="Segoe UI" panose="020B0502040204020203" pitchFamily="34" charset="0"/>
                  <a:ea typeface="Calibri" panose="020F0502020204030204" pitchFamily="34" charset="0"/>
                </a:rPr>
                <a:t> </a:t>
              </a:r>
              <a:r>
                <a:rPr lang="pt-BR" sz="1200" dirty="0" err="1">
                  <a:solidFill>
                    <a:srgbClr val="212529"/>
                  </a:solidFill>
                  <a:latin typeface="Segoe UI" panose="020B0502040204020203" pitchFamily="34" charset="0"/>
                  <a:ea typeface="Calibri" panose="020F0502020204030204" pitchFamily="34" charset="0"/>
                </a:rPr>
                <a:t>Fastq</a:t>
              </a:r>
              <a:r>
                <a:rPr lang="pt-BR" sz="1200" dirty="0">
                  <a:solidFill>
                    <a:srgbClr val="212529"/>
                  </a:solidFill>
                  <a:latin typeface="Segoe UI" panose="020B0502040204020203" pitchFamily="34" charset="0"/>
                  <a:ea typeface="Calibri" panose="020F0502020204030204" pitchFamily="34" charset="0"/>
                </a:rPr>
                <a:t>?</a:t>
              </a:r>
              <a:r>
                <a:rPr lang="en-US" sz="1200" dirty="0"/>
                <a:t> </a:t>
              </a:r>
            </a:p>
          </p:txBody>
        </p:sp>
        <p:pic>
          <p:nvPicPr>
            <p:cNvPr id="38" name="Imagem 37"/>
            <p:cNvPicPr>
              <a:picLocks noChangeAspect="1"/>
            </p:cNvPicPr>
            <p:nvPr/>
          </p:nvPicPr>
          <p:blipFill rotWithShape="1">
            <a:blip r:embed="rId3"/>
            <a:srcRect l="44108" r="49066" b="82437"/>
            <a:stretch/>
          </p:blipFill>
          <p:spPr>
            <a:xfrm>
              <a:off x="9266564" y="3131388"/>
              <a:ext cx="236669" cy="210783"/>
            </a:xfrm>
            <a:prstGeom prst="rect">
              <a:avLst/>
            </a:prstGeom>
            <a:ln>
              <a:noFill/>
            </a:ln>
          </p:spPr>
        </p:pic>
      </p:grpSp>
      <p:sp>
        <p:nvSpPr>
          <p:cNvPr id="39" name="Retângulo 38"/>
          <p:cNvSpPr/>
          <p:nvPr/>
        </p:nvSpPr>
        <p:spPr>
          <a:xfrm>
            <a:off x="4136777" y="4912157"/>
            <a:ext cx="1966496" cy="277612"/>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aixaDeTexto 39"/>
          <p:cNvSpPr txBox="1"/>
          <p:nvPr/>
        </p:nvSpPr>
        <p:spPr>
          <a:xfrm>
            <a:off x="4064019" y="4642049"/>
            <a:ext cx="1952800" cy="276999"/>
          </a:xfrm>
          <a:prstGeom prst="rect">
            <a:avLst/>
          </a:prstGeom>
          <a:noFill/>
        </p:spPr>
        <p:txBody>
          <a:bodyPr wrap="square" rtlCol="0">
            <a:spAutoFit/>
          </a:bodyPr>
          <a:lstStyle/>
          <a:p>
            <a:r>
              <a:rPr lang="pt-BR" sz="1200" dirty="0"/>
              <a:t>Output </a:t>
            </a:r>
            <a:r>
              <a:rPr lang="pt-BR" sz="1200" dirty="0" err="1"/>
              <a:t>directory</a:t>
            </a:r>
            <a:r>
              <a:rPr lang="pt-BR" sz="1200" dirty="0"/>
              <a:t>:</a:t>
            </a:r>
          </a:p>
        </p:txBody>
      </p:sp>
      <p:sp>
        <p:nvSpPr>
          <p:cNvPr id="41" name="CaixaDeTexto 40"/>
          <p:cNvSpPr txBox="1"/>
          <p:nvPr/>
        </p:nvSpPr>
        <p:spPr>
          <a:xfrm>
            <a:off x="7772108" y="1310665"/>
            <a:ext cx="2215627" cy="261610"/>
          </a:xfrm>
          <a:prstGeom prst="rect">
            <a:avLst/>
          </a:prstGeom>
          <a:noFill/>
        </p:spPr>
        <p:txBody>
          <a:bodyPr wrap="square" rtlCol="0">
            <a:spAutoFit/>
          </a:bodyPr>
          <a:lstStyle/>
          <a:p>
            <a:r>
              <a:rPr lang="pt-BR" sz="1100" dirty="0"/>
              <a:t>Mark </a:t>
            </a:r>
            <a:r>
              <a:rPr lang="pt-BR" sz="1100" dirty="0" err="1"/>
              <a:t>adaptors</a:t>
            </a:r>
            <a:r>
              <a:rPr lang="pt-BR" sz="1100" dirty="0"/>
              <a:t>?</a:t>
            </a:r>
            <a:endParaRPr lang="en-US" sz="1100" dirty="0"/>
          </a:p>
        </p:txBody>
      </p:sp>
      <p:sp>
        <p:nvSpPr>
          <p:cNvPr id="42" name="Retângulo 41"/>
          <p:cNvSpPr/>
          <p:nvPr/>
        </p:nvSpPr>
        <p:spPr>
          <a:xfrm>
            <a:off x="5298338" y="6391180"/>
            <a:ext cx="1385388" cy="175917"/>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tângulo 42"/>
          <p:cNvSpPr/>
          <p:nvPr/>
        </p:nvSpPr>
        <p:spPr>
          <a:xfrm>
            <a:off x="5296774" y="6194076"/>
            <a:ext cx="1385388" cy="175917"/>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Agrupar 43"/>
          <p:cNvGrpSpPr/>
          <p:nvPr/>
        </p:nvGrpSpPr>
        <p:grpSpPr>
          <a:xfrm>
            <a:off x="4064019" y="5951050"/>
            <a:ext cx="3142462" cy="655662"/>
            <a:chOff x="4064019" y="6165974"/>
            <a:chExt cx="3142462" cy="655662"/>
          </a:xfrm>
        </p:grpSpPr>
        <p:grpSp>
          <p:nvGrpSpPr>
            <p:cNvPr id="45" name="Agrupar 44"/>
            <p:cNvGrpSpPr/>
            <p:nvPr/>
          </p:nvGrpSpPr>
          <p:grpSpPr>
            <a:xfrm>
              <a:off x="4130269" y="6165974"/>
              <a:ext cx="2215627" cy="270846"/>
              <a:chOff x="4055636" y="2015310"/>
              <a:chExt cx="2215627" cy="270846"/>
            </a:xfrm>
          </p:grpSpPr>
          <p:sp>
            <p:nvSpPr>
              <p:cNvPr id="50" name="CaixaDeTexto 49"/>
              <p:cNvSpPr txBox="1"/>
              <p:nvPr/>
            </p:nvSpPr>
            <p:spPr>
              <a:xfrm>
                <a:off x="4055636" y="2024546"/>
                <a:ext cx="2215627" cy="261610"/>
              </a:xfrm>
              <a:prstGeom prst="rect">
                <a:avLst/>
              </a:prstGeom>
              <a:noFill/>
            </p:spPr>
            <p:txBody>
              <a:bodyPr wrap="square" rtlCol="0">
                <a:spAutoFit/>
              </a:bodyPr>
              <a:lstStyle/>
              <a:p>
                <a:r>
                  <a:rPr lang="pt-BR" sz="1100" dirty="0" smtClean="0"/>
                  <a:t>Use local </a:t>
                </a:r>
                <a:r>
                  <a:rPr lang="pt-BR" sz="1100" dirty="0" err="1" smtClean="0"/>
                  <a:t>images</a:t>
                </a:r>
                <a:r>
                  <a:rPr lang="pt-BR" sz="1100" dirty="0" smtClean="0"/>
                  <a:t>?</a:t>
                </a:r>
                <a:endParaRPr lang="en-US" sz="1100" dirty="0"/>
              </a:p>
            </p:txBody>
          </p:sp>
          <p:pic>
            <p:nvPicPr>
              <p:cNvPr id="51" name="Imagem 50"/>
              <p:cNvPicPr>
                <a:picLocks noChangeAspect="1"/>
              </p:cNvPicPr>
              <p:nvPr/>
            </p:nvPicPr>
            <p:blipFill rotWithShape="1">
              <a:blip r:embed="rId3"/>
              <a:srcRect l="44108" r="49066" b="82437"/>
              <a:stretch/>
            </p:blipFill>
            <p:spPr>
              <a:xfrm>
                <a:off x="5179048" y="2015310"/>
                <a:ext cx="236669" cy="210783"/>
              </a:xfrm>
              <a:prstGeom prst="rect">
                <a:avLst/>
              </a:prstGeom>
              <a:ln>
                <a:noFill/>
              </a:ln>
            </p:spPr>
          </p:pic>
        </p:grpSp>
        <p:sp>
          <p:nvSpPr>
            <p:cNvPr id="46" name="CaixaDeTexto 45"/>
            <p:cNvSpPr txBox="1"/>
            <p:nvPr/>
          </p:nvSpPr>
          <p:spPr>
            <a:xfrm>
              <a:off x="4094401" y="6334276"/>
              <a:ext cx="1952800" cy="276999"/>
            </a:xfrm>
            <a:prstGeom prst="rect">
              <a:avLst/>
            </a:prstGeom>
            <a:noFill/>
          </p:spPr>
          <p:txBody>
            <a:bodyPr wrap="square" rtlCol="0">
              <a:spAutoFit/>
            </a:bodyPr>
            <a:lstStyle/>
            <a:p>
              <a:r>
                <a:rPr lang="pt-BR" sz="1200" dirty="0" smtClean="0"/>
                <a:t>GATK </a:t>
              </a:r>
              <a:r>
                <a:rPr lang="pt-BR" sz="1200" dirty="0" err="1" smtClean="0"/>
                <a:t>image</a:t>
              </a:r>
              <a:endParaRPr lang="en-US" sz="1200" dirty="0"/>
            </a:p>
          </p:txBody>
        </p:sp>
        <p:sp>
          <p:nvSpPr>
            <p:cNvPr id="47" name="CaixaDeTexto 46"/>
            <p:cNvSpPr txBox="1"/>
            <p:nvPr/>
          </p:nvSpPr>
          <p:spPr>
            <a:xfrm>
              <a:off x="4064019" y="6519818"/>
              <a:ext cx="1952800" cy="276999"/>
            </a:xfrm>
            <a:prstGeom prst="rect">
              <a:avLst/>
            </a:prstGeom>
            <a:noFill/>
          </p:spPr>
          <p:txBody>
            <a:bodyPr wrap="square" rtlCol="0">
              <a:spAutoFit/>
            </a:bodyPr>
            <a:lstStyle/>
            <a:p>
              <a:r>
                <a:rPr lang="pt-BR" sz="1200" dirty="0"/>
                <a:t> </a:t>
              </a:r>
              <a:r>
                <a:rPr lang="pt-BR" sz="1200" dirty="0" smtClean="0"/>
                <a:t>GATK </a:t>
              </a:r>
              <a:r>
                <a:rPr lang="pt-BR" sz="1200" dirty="0"/>
                <a:t>path</a:t>
              </a:r>
              <a:endParaRPr lang="en-US" sz="1200" dirty="0"/>
            </a:p>
          </p:txBody>
        </p:sp>
        <p:sp>
          <p:nvSpPr>
            <p:cNvPr id="48" name="CaixaDeTexto 47"/>
            <p:cNvSpPr txBox="1"/>
            <p:nvPr/>
          </p:nvSpPr>
          <p:spPr>
            <a:xfrm>
              <a:off x="5220149" y="6544637"/>
              <a:ext cx="1952800" cy="276999"/>
            </a:xfrm>
            <a:prstGeom prst="rect">
              <a:avLst/>
            </a:prstGeom>
            <a:noFill/>
          </p:spPr>
          <p:txBody>
            <a:bodyPr wrap="square" rtlCol="0">
              <a:spAutoFit/>
            </a:bodyPr>
            <a:lstStyle/>
            <a:p>
              <a:r>
                <a:rPr lang="pt-BR" sz="1200" dirty="0"/>
                <a:t> </a:t>
              </a:r>
              <a:r>
                <a:rPr lang="pt-BR" sz="1200" dirty="0">
                  <a:solidFill>
                    <a:schemeClr val="bg2">
                      <a:lumMod val="50000"/>
                    </a:schemeClr>
                  </a:solidFill>
                </a:rPr>
                <a:t>/</a:t>
              </a:r>
              <a:r>
                <a:rPr lang="pt-BR" sz="1200" dirty="0" err="1">
                  <a:solidFill>
                    <a:schemeClr val="bg2">
                      <a:lumMod val="50000"/>
                    </a:schemeClr>
                  </a:solidFill>
                </a:rPr>
                <a:t>gatk</a:t>
              </a:r>
              <a:r>
                <a:rPr lang="pt-BR" sz="1200" dirty="0">
                  <a:solidFill>
                    <a:schemeClr val="bg2">
                      <a:lumMod val="50000"/>
                    </a:schemeClr>
                  </a:solidFill>
                </a:rPr>
                <a:t>/</a:t>
              </a:r>
              <a:r>
                <a:rPr lang="pt-BR" sz="1200" dirty="0" err="1">
                  <a:solidFill>
                    <a:schemeClr val="bg2">
                      <a:lumMod val="50000"/>
                    </a:schemeClr>
                  </a:solidFill>
                </a:rPr>
                <a:t>gatk</a:t>
              </a:r>
              <a:endParaRPr lang="en-US" sz="1200" dirty="0">
                <a:solidFill>
                  <a:schemeClr val="bg2">
                    <a:lumMod val="50000"/>
                  </a:schemeClr>
                </a:solidFill>
              </a:endParaRPr>
            </a:p>
          </p:txBody>
        </p:sp>
        <p:sp>
          <p:nvSpPr>
            <p:cNvPr id="49" name="CaixaDeTexto 48"/>
            <p:cNvSpPr txBox="1"/>
            <p:nvPr/>
          </p:nvSpPr>
          <p:spPr>
            <a:xfrm>
              <a:off x="5253681" y="6340638"/>
              <a:ext cx="1952800" cy="276999"/>
            </a:xfrm>
            <a:prstGeom prst="rect">
              <a:avLst/>
            </a:prstGeom>
            <a:noFill/>
          </p:spPr>
          <p:txBody>
            <a:bodyPr wrap="square" rtlCol="0">
              <a:spAutoFit/>
            </a:bodyPr>
            <a:lstStyle/>
            <a:p>
              <a:r>
                <a:rPr lang="pt-BR" sz="1200" dirty="0"/>
                <a:t> </a:t>
              </a:r>
              <a:r>
                <a:rPr lang="pt-BR" sz="1200" dirty="0" smtClean="0">
                  <a:solidFill>
                    <a:schemeClr val="bg2">
                      <a:lumMod val="50000"/>
                    </a:schemeClr>
                  </a:solidFill>
                </a:rPr>
                <a:t>/</a:t>
              </a:r>
              <a:r>
                <a:rPr lang="pt-BR" sz="1200" dirty="0" err="1" smtClean="0">
                  <a:solidFill>
                    <a:schemeClr val="bg2">
                      <a:lumMod val="50000"/>
                    </a:schemeClr>
                  </a:solidFill>
                </a:rPr>
                <a:t>local_images</a:t>
              </a:r>
              <a:r>
                <a:rPr lang="pt-BR" sz="1200" dirty="0" smtClean="0">
                  <a:solidFill>
                    <a:schemeClr val="bg2">
                      <a:lumMod val="50000"/>
                    </a:schemeClr>
                  </a:solidFill>
                </a:rPr>
                <a:t>/../..</a:t>
              </a:r>
              <a:endParaRPr lang="en-US" sz="1200" dirty="0">
                <a:solidFill>
                  <a:schemeClr val="bg2">
                    <a:lumMod val="50000"/>
                  </a:schemeClr>
                </a:solidFill>
              </a:endParaRPr>
            </a:p>
          </p:txBody>
        </p:sp>
      </p:grpSp>
      <p:sp>
        <p:nvSpPr>
          <p:cNvPr id="52" name="CaixaDeTexto 51"/>
          <p:cNvSpPr txBox="1"/>
          <p:nvPr/>
        </p:nvSpPr>
        <p:spPr>
          <a:xfrm>
            <a:off x="10391906" y="2538025"/>
            <a:ext cx="1952800" cy="276999"/>
          </a:xfrm>
          <a:prstGeom prst="rect">
            <a:avLst/>
          </a:prstGeom>
          <a:noFill/>
        </p:spPr>
        <p:txBody>
          <a:bodyPr wrap="square" rtlCol="0">
            <a:spAutoFit/>
          </a:bodyPr>
          <a:lstStyle/>
          <a:p>
            <a:r>
              <a:rPr lang="pt-BR" sz="1200" i="1" u="sng" dirty="0" err="1" smtClean="0">
                <a:solidFill>
                  <a:srgbClr val="0070C0"/>
                </a:solidFill>
              </a:rPr>
              <a:t>Advanced</a:t>
            </a:r>
            <a:r>
              <a:rPr lang="pt-BR" sz="1200" i="1" u="sng" dirty="0" smtClean="0">
                <a:solidFill>
                  <a:srgbClr val="0070C0"/>
                </a:solidFill>
              </a:rPr>
              <a:t> </a:t>
            </a:r>
            <a:r>
              <a:rPr lang="pt-BR" sz="1200" i="1" u="sng" dirty="0" err="1" smtClean="0">
                <a:solidFill>
                  <a:srgbClr val="0070C0"/>
                </a:solidFill>
              </a:rPr>
              <a:t>parameters</a:t>
            </a:r>
            <a:r>
              <a:rPr lang="pt-BR" sz="1200" i="1" u="sng" dirty="0" smtClean="0">
                <a:solidFill>
                  <a:srgbClr val="0070C0"/>
                </a:solidFill>
              </a:rPr>
              <a:t> </a:t>
            </a:r>
            <a:endParaRPr lang="en-US" sz="1200" i="1" u="sng" dirty="0">
              <a:solidFill>
                <a:srgbClr val="0070C0"/>
              </a:solidFill>
            </a:endParaRPr>
          </a:p>
        </p:txBody>
      </p:sp>
      <p:sp>
        <p:nvSpPr>
          <p:cNvPr id="53" name="CaixaDeTexto 52"/>
          <p:cNvSpPr txBox="1"/>
          <p:nvPr/>
        </p:nvSpPr>
        <p:spPr>
          <a:xfrm>
            <a:off x="622557" y="1756336"/>
            <a:ext cx="2624866" cy="1169551"/>
          </a:xfrm>
          <a:prstGeom prst="rect">
            <a:avLst/>
          </a:prstGeom>
          <a:ln>
            <a:prstDash val="dash"/>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pt-BR" sz="1400" i="1" dirty="0" err="1" smtClean="0"/>
              <a:t>Germline</a:t>
            </a:r>
            <a:r>
              <a:rPr lang="pt-BR" sz="1400" i="1" dirty="0" smtClean="0"/>
              <a:t> </a:t>
            </a:r>
            <a:r>
              <a:rPr lang="pt-BR" sz="1400" i="1" dirty="0" err="1" smtClean="0"/>
              <a:t>variant</a:t>
            </a:r>
            <a:r>
              <a:rPr lang="pt-BR" sz="1400" i="1" dirty="0" smtClean="0"/>
              <a:t> </a:t>
            </a:r>
            <a:r>
              <a:rPr lang="pt-BR" sz="1400" i="1" dirty="0" err="1" smtClean="0"/>
              <a:t>calling</a:t>
            </a:r>
            <a:endParaRPr lang="pt-BR" sz="1400" i="1" dirty="0" smtClean="0"/>
          </a:p>
          <a:p>
            <a:r>
              <a:rPr lang="pt-BR" sz="1400" i="1" dirty="0" err="1" smtClean="0"/>
              <a:t>JointGenotype</a:t>
            </a:r>
            <a:r>
              <a:rPr lang="pt-BR" sz="1400" i="1" dirty="0" smtClean="0"/>
              <a:t> </a:t>
            </a:r>
            <a:r>
              <a:rPr lang="pt-BR" sz="1400" i="1" dirty="0" err="1" smtClean="0"/>
              <a:t>variant</a:t>
            </a:r>
            <a:r>
              <a:rPr lang="pt-BR" sz="1400" i="1" dirty="0" smtClean="0"/>
              <a:t> </a:t>
            </a:r>
            <a:r>
              <a:rPr lang="pt-BR" sz="1400" i="1" dirty="0" err="1" smtClean="0"/>
              <a:t>calling</a:t>
            </a:r>
            <a:endParaRPr lang="pt-BR" sz="1400" i="1" dirty="0" smtClean="0"/>
          </a:p>
          <a:p>
            <a:r>
              <a:rPr lang="pt-BR" sz="1400" i="1" dirty="0" err="1" smtClean="0"/>
              <a:t>Somatic</a:t>
            </a:r>
            <a:r>
              <a:rPr lang="pt-BR" sz="1400" i="1" dirty="0" smtClean="0"/>
              <a:t> </a:t>
            </a:r>
            <a:r>
              <a:rPr lang="pt-BR" sz="1400" i="1" dirty="0" err="1" smtClean="0"/>
              <a:t>variant</a:t>
            </a:r>
            <a:r>
              <a:rPr lang="pt-BR" sz="1400" i="1" dirty="0" smtClean="0"/>
              <a:t> </a:t>
            </a:r>
            <a:r>
              <a:rPr lang="pt-BR" sz="1400" i="1" dirty="0" err="1" smtClean="0"/>
              <a:t>calling</a:t>
            </a:r>
            <a:endParaRPr lang="pt-BR" sz="1400" i="1" dirty="0" smtClean="0"/>
          </a:p>
          <a:p>
            <a:r>
              <a:rPr lang="pt-BR" sz="1400" i="1" dirty="0" smtClean="0"/>
              <a:t>PON </a:t>
            </a:r>
            <a:r>
              <a:rPr lang="pt-BR" sz="1400" i="1" dirty="0" err="1" smtClean="0"/>
              <a:t>generation</a:t>
            </a:r>
            <a:r>
              <a:rPr lang="pt-BR" sz="1400" i="1" dirty="0" smtClean="0"/>
              <a:t> </a:t>
            </a:r>
          </a:p>
          <a:p>
            <a:r>
              <a:rPr lang="pt-BR" sz="1400" i="1" dirty="0" err="1" smtClean="0"/>
              <a:t>Annotation</a:t>
            </a:r>
            <a:endParaRPr lang="en-US" sz="1400" i="1" dirty="0"/>
          </a:p>
        </p:txBody>
      </p:sp>
      <p:sp>
        <p:nvSpPr>
          <p:cNvPr id="54" name="Retângulo 53"/>
          <p:cNvSpPr/>
          <p:nvPr/>
        </p:nvSpPr>
        <p:spPr>
          <a:xfrm>
            <a:off x="4146719" y="2430365"/>
            <a:ext cx="1966496" cy="277612"/>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aixaDeTexto 54"/>
          <p:cNvSpPr txBox="1"/>
          <p:nvPr/>
        </p:nvSpPr>
        <p:spPr>
          <a:xfrm>
            <a:off x="4048202" y="2029646"/>
            <a:ext cx="3083520" cy="461665"/>
          </a:xfrm>
          <a:prstGeom prst="rect">
            <a:avLst/>
          </a:prstGeom>
          <a:noFill/>
        </p:spPr>
        <p:txBody>
          <a:bodyPr wrap="square" rtlCol="0">
            <a:spAutoFit/>
          </a:bodyPr>
          <a:lstStyle/>
          <a:p>
            <a:r>
              <a:rPr lang="pt-BR" sz="1200" dirty="0" smtClean="0"/>
              <a:t>Input </a:t>
            </a:r>
            <a:r>
              <a:rPr lang="pt-BR" sz="1200" dirty="0" err="1" smtClean="0"/>
              <a:t>interval</a:t>
            </a:r>
            <a:r>
              <a:rPr lang="pt-BR" sz="1200" dirty="0" smtClean="0"/>
              <a:t> </a:t>
            </a:r>
            <a:r>
              <a:rPr lang="pt-BR" sz="1200" dirty="0" err="1" smtClean="0"/>
              <a:t>list</a:t>
            </a:r>
            <a:r>
              <a:rPr lang="pt-BR" sz="1200" dirty="0" smtClean="0"/>
              <a:t> for </a:t>
            </a:r>
            <a:r>
              <a:rPr lang="pt-BR" sz="1200" dirty="0" err="1" smtClean="0"/>
              <a:t>panel</a:t>
            </a:r>
            <a:r>
              <a:rPr lang="pt-BR" sz="1200" dirty="0" smtClean="0"/>
              <a:t> </a:t>
            </a:r>
            <a:r>
              <a:rPr lang="pt-BR" sz="1200" dirty="0" err="1" smtClean="0"/>
              <a:t>of</a:t>
            </a:r>
            <a:r>
              <a:rPr lang="pt-BR" sz="1200" dirty="0" smtClean="0"/>
              <a:t> genes (</a:t>
            </a:r>
            <a:r>
              <a:rPr lang="pt-BR" sz="1200" dirty="0" err="1" smtClean="0"/>
              <a:t>bed</a:t>
            </a:r>
            <a:r>
              <a:rPr lang="pt-BR" sz="1200" dirty="0" smtClean="0"/>
              <a:t>, </a:t>
            </a:r>
            <a:r>
              <a:rPr lang="pt-BR" sz="1200" dirty="0" err="1" smtClean="0"/>
              <a:t>intervals</a:t>
            </a:r>
            <a:r>
              <a:rPr lang="pt-BR" sz="1200" dirty="0" smtClean="0"/>
              <a:t>, </a:t>
            </a:r>
            <a:r>
              <a:rPr lang="pt-BR" sz="1200" dirty="0" err="1" smtClean="0"/>
              <a:t>list</a:t>
            </a:r>
            <a:r>
              <a:rPr lang="pt-BR" sz="1200" dirty="0" smtClean="0"/>
              <a:t>)</a:t>
            </a:r>
            <a:endParaRPr lang="en-US" sz="1200" dirty="0"/>
          </a:p>
        </p:txBody>
      </p:sp>
      <p:sp>
        <p:nvSpPr>
          <p:cNvPr id="56" name="Fluxograma: Processo Alternativo 55"/>
          <p:cNvSpPr/>
          <p:nvPr/>
        </p:nvSpPr>
        <p:spPr>
          <a:xfrm>
            <a:off x="6227942" y="2413746"/>
            <a:ext cx="875413" cy="303591"/>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smtClean="0"/>
              <a:t>upload</a:t>
            </a:r>
            <a:endParaRPr lang="en-US" dirty="0"/>
          </a:p>
        </p:txBody>
      </p:sp>
      <p:pic>
        <p:nvPicPr>
          <p:cNvPr id="57" name="Imagem 56"/>
          <p:cNvPicPr>
            <a:picLocks noChangeAspect="1"/>
          </p:cNvPicPr>
          <p:nvPr/>
        </p:nvPicPr>
        <p:blipFill rotWithShape="1">
          <a:blip r:embed="rId3"/>
          <a:srcRect l="44108" r="49066" b="82437"/>
          <a:stretch/>
        </p:blipFill>
        <p:spPr>
          <a:xfrm>
            <a:off x="8836920" y="1334069"/>
            <a:ext cx="236669" cy="210783"/>
          </a:xfrm>
          <a:prstGeom prst="rect">
            <a:avLst/>
          </a:prstGeom>
          <a:ln>
            <a:noFill/>
          </a:ln>
        </p:spPr>
      </p:pic>
    </p:spTree>
    <p:extLst>
      <p:ext uri="{BB962C8B-B14F-4D97-AF65-F5344CB8AC3E}">
        <p14:creationId xmlns:p14="http://schemas.microsoft.com/office/powerpoint/2010/main" val="18064248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677090"/>
            <a:ext cx="9144000" cy="2387600"/>
          </a:xfrm>
        </p:spPr>
        <p:txBody>
          <a:bodyPr>
            <a:normAutofit fontScale="90000"/>
          </a:bodyPr>
          <a:lstStyle/>
          <a:p>
            <a:r>
              <a:rPr lang="en-US" dirty="0" smtClean="0"/>
              <a:t>PIPEMB, an integrated workflow for a short genomic variant discovery</a:t>
            </a:r>
            <a:endParaRPr lang="en-US" dirty="0"/>
          </a:p>
        </p:txBody>
      </p:sp>
      <p:sp>
        <p:nvSpPr>
          <p:cNvPr id="3" name="Subtítulo 2"/>
          <p:cNvSpPr>
            <a:spLocks noGrp="1"/>
          </p:cNvSpPr>
          <p:nvPr>
            <p:ph type="subTitle" idx="1"/>
          </p:nvPr>
        </p:nvSpPr>
        <p:spPr>
          <a:xfrm>
            <a:off x="1524000" y="3339644"/>
            <a:ext cx="9144000" cy="1655762"/>
          </a:xfrm>
        </p:spPr>
        <p:txBody>
          <a:bodyPr/>
          <a:lstStyle/>
          <a:p>
            <a:r>
              <a:rPr lang="en-US" dirty="0" smtClean="0"/>
              <a:t>LBBC – INCA</a:t>
            </a:r>
          </a:p>
          <a:p>
            <a:r>
              <a:rPr lang="es-ES" dirty="0" smtClean="0"/>
              <a:t>Rio de Janeiro</a:t>
            </a:r>
          </a:p>
          <a:p>
            <a:r>
              <a:rPr lang="es-ES" dirty="0" smtClean="0"/>
              <a:t>October-2021</a:t>
            </a:r>
            <a:endParaRPr lang="en-US" dirty="0" smtClean="0"/>
          </a:p>
          <a:p>
            <a:endParaRPr lang="en-US" dirty="0"/>
          </a:p>
        </p:txBody>
      </p:sp>
      <p:sp>
        <p:nvSpPr>
          <p:cNvPr id="4" name="CaixaDeTexto 3"/>
          <p:cNvSpPr txBox="1"/>
          <p:nvPr/>
        </p:nvSpPr>
        <p:spPr>
          <a:xfrm>
            <a:off x="2631882" y="5120581"/>
            <a:ext cx="3586038" cy="923330"/>
          </a:xfrm>
          <a:prstGeom prst="rect">
            <a:avLst/>
          </a:prstGeom>
          <a:noFill/>
        </p:spPr>
        <p:txBody>
          <a:bodyPr wrap="square" rtlCol="0">
            <a:spAutoFit/>
          </a:bodyPr>
          <a:lstStyle/>
          <a:p>
            <a:pPr algn="ctr"/>
            <a:r>
              <a:rPr lang="es-ES" dirty="0" smtClean="0"/>
              <a:t>Elvismary Molina de Armas (Ema) Prof. </a:t>
            </a:r>
            <a:r>
              <a:rPr lang="es-ES" dirty="0" err="1" smtClean="0"/>
              <a:t>Sérgio</a:t>
            </a:r>
            <a:r>
              <a:rPr lang="es-ES" dirty="0" smtClean="0"/>
              <a:t> </a:t>
            </a:r>
            <a:r>
              <a:rPr lang="es-ES" dirty="0" err="1" smtClean="0"/>
              <a:t>Lifschitz</a:t>
            </a:r>
            <a:r>
              <a:rPr lang="es-ES" dirty="0" smtClean="0"/>
              <a:t> </a:t>
            </a:r>
          </a:p>
          <a:p>
            <a:pPr algn="ctr"/>
            <a:r>
              <a:rPr lang="es-ES" dirty="0" smtClean="0"/>
              <a:t>PUC-RIO</a:t>
            </a:r>
          </a:p>
        </p:txBody>
      </p:sp>
      <p:sp>
        <p:nvSpPr>
          <p:cNvPr id="5" name="CaixaDeTexto 4"/>
          <p:cNvSpPr txBox="1"/>
          <p:nvPr/>
        </p:nvSpPr>
        <p:spPr>
          <a:xfrm>
            <a:off x="5669280" y="5128473"/>
            <a:ext cx="3586038" cy="923330"/>
          </a:xfrm>
          <a:prstGeom prst="rect">
            <a:avLst/>
          </a:prstGeom>
          <a:noFill/>
        </p:spPr>
        <p:txBody>
          <a:bodyPr wrap="square" rtlCol="0">
            <a:spAutoFit/>
          </a:bodyPr>
          <a:lstStyle/>
          <a:p>
            <a:pPr algn="ctr"/>
            <a:r>
              <a:rPr lang="es-ES" dirty="0" smtClean="0"/>
              <a:t>Mariana </a:t>
            </a:r>
            <a:r>
              <a:rPr lang="es-ES" dirty="0" err="1" smtClean="0"/>
              <a:t>Boroni</a:t>
            </a:r>
            <a:endParaRPr lang="es-ES" dirty="0" smtClean="0"/>
          </a:p>
          <a:p>
            <a:pPr algn="ctr"/>
            <a:r>
              <a:rPr lang="es-ES" dirty="0" smtClean="0"/>
              <a:t>Nicole </a:t>
            </a:r>
            <a:r>
              <a:rPr lang="es-ES" dirty="0" err="1" smtClean="0"/>
              <a:t>Scherer</a:t>
            </a:r>
            <a:endParaRPr lang="es-ES" dirty="0" smtClean="0"/>
          </a:p>
          <a:p>
            <a:pPr algn="ctr"/>
            <a:r>
              <a:rPr lang="es-ES" dirty="0" smtClean="0"/>
              <a:t>INCA</a:t>
            </a:r>
          </a:p>
        </p:txBody>
      </p:sp>
    </p:spTree>
    <p:extLst>
      <p:ext uri="{BB962C8B-B14F-4D97-AF65-F5344CB8AC3E}">
        <p14:creationId xmlns:p14="http://schemas.microsoft.com/office/powerpoint/2010/main" val="39941078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592467"/>
          </a:xfrm>
        </p:spPr>
        <p:txBody>
          <a:bodyPr>
            <a:normAutofit fontScale="90000"/>
          </a:bodyPr>
          <a:lstStyle/>
          <a:p>
            <a:r>
              <a:rPr lang="es-ES" dirty="0"/>
              <a:t>PIPEMB </a:t>
            </a:r>
            <a:r>
              <a:rPr lang="es-ES" dirty="0" err="1"/>
              <a:t>workflow</a:t>
            </a:r>
            <a:r>
              <a:rPr lang="es-ES" dirty="0"/>
              <a:t>. </a:t>
            </a:r>
            <a:r>
              <a:rPr lang="es-ES" dirty="0" err="1"/>
              <a:t>Main</a:t>
            </a:r>
            <a:r>
              <a:rPr lang="es-ES" dirty="0"/>
              <a:t> conceptual </a:t>
            </a:r>
            <a:r>
              <a:rPr lang="es-ES" dirty="0" err="1"/>
              <a:t>model</a:t>
            </a:r>
            <a:r>
              <a:rPr lang="es-ES" dirty="0"/>
              <a:t>.</a:t>
            </a:r>
            <a:endParaRPr lang="en-US" dirty="0"/>
          </a:p>
        </p:txBody>
      </p:sp>
      <p:pic>
        <p:nvPicPr>
          <p:cNvPr id="4" name="Espaço Reservado para Conteú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4611" y="1946061"/>
            <a:ext cx="9293962" cy="3791743"/>
          </a:xfrm>
        </p:spPr>
      </p:pic>
      <p:sp>
        <p:nvSpPr>
          <p:cNvPr id="5" name="Retângulo 4"/>
          <p:cNvSpPr/>
          <p:nvPr/>
        </p:nvSpPr>
        <p:spPr>
          <a:xfrm>
            <a:off x="897924" y="1690689"/>
            <a:ext cx="2100649"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tângulo 5"/>
          <p:cNvSpPr/>
          <p:nvPr/>
        </p:nvSpPr>
        <p:spPr>
          <a:xfrm>
            <a:off x="3167449" y="1690689"/>
            <a:ext cx="4996248"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tângulo 6"/>
          <p:cNvSpPr/>
          <p:nvPr/>
        </p:nvSpPr>
        <p:spPr>
          <a:xfrm>
            <a:off x="8425628" y="1690689"/>
            <a:ext cx="2619632"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tângulo 7"/>
          <p:cNvSpPr/>
          <p:nvPr/>
        </p:nvSpPr>
        <p:spPr>
          <a:xfrm>
            <a:off x="1166784" y="1321357"/>
            <a:ext cx="1562928" cy="369332"/>
          </a:xfrm>
          <a:prstGeom prst="rect">
            <a:avLst/>
          </a:prstGeom>
        </p:spPr>
        <p:txBody>
          <a:bodyPr wrap="none">
            <a:spAutoFit/>
          </a:bodyPr>
          <a:lstStyle/>
          <a:p>
            <a:pPr lvl="0"/>
            <a:r>
              <a:rPr lang="en-US" dirty="0" smtClean="0"/>
              <a:t>Pre-processing</a:t>
            </a:r>
            <a:endParaRPr lang="pt-BR" dirty="0"/>
          </a:p>
        </p:txBody>
      </p:sp>
      <p:sp>
        <p:nvSpPr>
          <p:cNvPr id="9" name="Retângulo 8"/>
          <p:cNvSpPr/>
          <p:nvPr/>
        </p:nvSpPr>
        <p:spPr>
          <a:xfrm>
            <a:off x="4950965" y="1321357"/>
            <a:ext cx="1791131" cy="369332"/>
          </a:xfrm>
          <a:prstGeom prst="rect">
            <a:avLst/>
          </a:prstGeom>
        </p:spPr>
        <p:txBody>
          <a:bodyPr wrap="none">
            <a:spAutoFit/>
          </a:bodyPr>
          <a:lstStyle/>
          <a:p>
            <a:pPr lvl="0"/>
            <a:r>
              <a:rPr lang="en-US" dirty="0" smtClean="0"/>
              <a:t>Variant discovery</a:t>
            </a:r>
            <a:endParaRPr lang="pt-BR" dirty="0"/>
          </a:p>
        </p:txBody>
      </p:sp>
      <p:sp>
        <p:nvSpPr>
          <p:cNvPr id="10" name="Retângulo 9"/>
          <p:cNvSpPr/>
          <p:nvPr/>
        </p:nvSpPr>
        <p:spPr>
          <a:xfrm>
            <a:off x="8349712" y="1315789"/>
            <a:ext cx="2771464" cy="369332"/>
          </a:xfrm>
          <a:prstGeom prst="rect">
            <a:avLst/>
          </a:prstGeom>
        </p:spPr>
        <p:txBody>
          <a:bodyPr wrap="none">
            <a:spAutoFit/>
          </a:bodyPr>
          <a:lstStyle/>
          <a:p>
            <a:pPr lvl="0"/>
            <a:r>
              <a:rPr lang="en-US" dirty="0" smtClean="0"/>
              <a:t>Refinement and evaluation </a:t>
            </a:r>
            <a:endParaRPr lang="pt-BR" dirty="0"/>
          </a:p>
        </p:txBody>
      </p:sp>
    </p:spTree>
    <p:extLst>
      <p:ext uri="{BB962C8B-B14F-4D97-AF65-F5344CB8AC3E}">
        <p14:creationId xmlns:p14="http://schemas.microsoft.com/office/powerpoint/2010/main" val="4152665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1576" y="1941780"/>
            <a:ext cx="9801403" cy="3903129"/>
          </a:xfrm>
        </p:spPr>
      </p:pic>
      <p:sp>
        <p:nvSpPr>
          <p:cNvPr id="5" name="Retângulo 4"/>
          <p:cNvSpPr/>
          <p:nvPr/>
        </p:nvSpPr>
        <p:spPr>
          <a:xfrm>
            <a:off x="897924" y="1690689"/>
            <a:ext cx="2100649"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tângulo 5"/>
          <p:cNvSpPr/>
          <p:nvPr/>
        </p:nvSpPr>
        <p:spPr>
          <a:xfrm>
            <a:off x="3167449" y="1690689"/>
            <a:ext cx="4996248"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tângulo 6"/>
          <p:cNvSpPr/>
          <p:nvPr/>
        </p:nvSpPr>
        <p:spPr>
          <a:xfrm>
            <a:off x="8425628" y="1690689"/>
            <a:ext cx="2619632" cy="440531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tângulo 7"/>
          <p:cNvSpPr/>
          <p:nvPr/>
        </p:nvSpPr>
        <p:spPr>
          <a:xfrm>
            <a:off x="1166784" y="1321357"/>
            <a:ext cx="1562928" cy="369332"/>
          </a:xfrm>
          <a:prstGeom prst="rect">
            <a:avLst/>
          </a:prstGeom>
        </p:spPr>
        <p:txBody>
          <a:bodyPr wrap="none">
            <a:spAutoFit/>
          </a:bodyPr>
          <a:lstStyle/>
          <a:p>
            <a:pPr lvl="0"/>
            <a:r>
              <a:rPr lang="en-US" dirty="0" smtClean="0"/>
              <a:t>Pre-processing</a:t>
            </a:r>
            <a:endParaRPr lang="pt-BR" dirty="0"/>
          </a:p>
        </p:txBody>
      </p:sp>
      <p:sp>
        <p:nvSpPr>
          <p:cNvPr id="9" name="Retângulo 8"/>
          <p:cNvSpPr/>
          <p:nvPr/>
        </p:nvSpPr>
        <p:spPr>
          <a:xfrm>
            <a:off x="4950965" y="1321357"/>
            <a:ext cx="1791131" cy="369332"/>
          </a:xfrm>
          <a:prstGeom prst="rect">
            <a:avLst/>
          </a:prstGeom>
        </p:spPr>
        <p:txBody>
          <a:bodyPr wrap="none">
            <a:spAutoFit/>
          </a:bodyPr>
          <a:lstStyle/>
          <a:p>
            <a:pPr lvl="0"/>
            <a:r>
              <a:rPr lang="en-US" dirty="0" smtClean="0"/>
              <a:t>Variant discovery</a:t>
            </a:r>
            <a:endParaRPr lang="pt-BR" dirty="0"/>
          </a:p>
        </p:txBody>
      </p:sp>
      <p:sp>
        <p:nvSpPr>
          <p:cNvPr id="10" name="Retângulo 9"/>
          <p:cNvSpPr/>
          <p:nvPr/>
        </p:nvSpPr>
        <p:spPr>
          <a:xfrm>
            <a:off x="8349712" y="1315789"/>
            <a:ext cx="2771464" cy="369332"/>
          </a:xfrm>
          <a:prstGeom prst="rect">
            <a:avLst/>
          </a:prstGeom>
        </p:spPr>
        <p:txBody>
          <a:bodyPr wrap="none">
            <a:spAutoFit/>
          </a:bodyPr>
          <a:lstStyle/>
          <a:p>
            <a:pPr lvl="0"/>
            <a:r>
              <a:rPr lang="en-US" dirty="0" smtClean="0"/>
              <a:t>Refinement and evaluation </a:t>
            </a:r>
            <a:endParaRPr lang="pt-BR" dirty="0"/>
          </a:p>
        </p:txBody>
      </p:sp>
      <p:sp>
        <p:nvSpPr>
          <p:cNvPr id="12" name="Título 1"/>
          <p:cNvSpPr>
            <a:spLocks noGrp="1"/>
          </p:cNvSpPr>
          <p:nvPr>
            <p:ph type="title"/>
          </p:nvPr>
        </p:nvSpPr>
        <p:spPr>
          <a:xfrm>
            <a:off x="838200" y="365125"/>
            <a:ext cx="10515600" cy="592467"/>
          </a:xfrm>
        </p:spPr>
        <p:txBody>
          <a:bodyPr>
            <a:normAutofit fontScale="90000"/>
          </a:bodyPr>
          <a:lstStyle/>
          <a:p>
            <a:r>
              <a:rPr lang="es-ES" dirty="0"/>
              <a:t>PIPEMB </a:t>
            </a:r>
            <a:r>
              <a:rPr lang="es-ES" dirty="0" err="1"/>
              <a:t>workflow</a:t>
            </a:r>
            <a:r>
              <a:rPr lang="es-ES" dirty="0"/>
              <a:t>. </a:t>
            </a:r>
            <a:r>
              <a:rPr lang="es-ES" dirty="0" err="1"/>
              <a:t>Main</a:t>
            </a:r>
            <a:r>
              <a:rPr lang="es-ES" dirty="0"/>
              <a:t> conceptual </a:t>
            </a:r>
            <a:r>
              <a:rPr lang="es-ES" dirty="0" err="1"/>
              <a:t>model</a:t>
            </a:r>
            <a:r>
              <a:rPr lang="es-ES" dirty="0"/>
              <a:t>.</a:t>
            </a:r>
            <a:endParaRPr lang="en-US" dirty="0"/>
          </a:p>
        </p:txBody>
      </p:sp>
    </p:spTree>
    <p:extLst>
      <p:ext uri="{BB962C8B-B14F-4D97-AF65-F5344CB8AC3E}">
        <p14:creationId xmlns:p14="http://schemas.microsoft.com/office/powerpoint/2010/main" val="3340563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703007"/>
          </a:xfrm>
        </p:spPr>
        <p:txBody>
          <a:bodyPr/>
          <a:lstStyle/>
          <a:p>
            <a:r>
              <a:rPr lang="pt-BR" dirty="0" smtClean="0"/>
              <a:t>PIPE-MB (GATK V3). </a:t>
            </a:r>
            <a:r>
              <a:rPr lang="pt-BR" dirty="0" err="1" smtClean="0"/>
              <a:t>Implementation</a:t>
            </a:r>
            <a:r>
              <a:rPr lang="pt-BR" dirty="0" smtClean="0"/>
              <a:t>.</a:t>
            </a:r>
            <a:endParaRPr lang="en-US" dirty="0"/>
          </a:p>
        </p:txBody>
      </p:sp>
      <p:sp>
        <p:nvSpPr>
          <p:cNvPr id="3" name="Espaço Reservado para Conteúdo 2">
            <a:extLst>
              <a:ext uri="{FF2B5EF4-FFF2-40B4-BE49-F238E27FC236}">
                <a16:creationId xmlns:a16="http://schemas.microsoft.com/office/drawing/2014/main" id="{B07BE8C7-034D-4C62-96BD-F25E52FAB071}"/>
              </a:ext>
            </a:extLst>
          </p:cNvPr>
          <p:cNvSpPr>
            <a:spLocks noGrp="1"/>
          </p:cNvSpPr>
          <p:nvPr>
            <p:ph idx="1"/>
          </p:nvPr>
        </p:nvSpPr>
        <p:spPr>
          <a:xfrm>
            <a:off x="-1370184" y="6134835"/>
            <a:ext cx="7013331" cy="839670"/>
          </a:xfrm>
        </p:spPr>
        <p:txBody>
          <a:bodyPr>
            <a:normAutofit/>
          </a:bodyPr>
          <a:lstStyle/>
          <a:p>
            <a:pPr marL="0" lvl="0" indent="0" algn="ctr">
              <a:spcBef>
                <a:spcPts val="0"/>
              </a:spcBef>
              <a:buNone/>
            </a:pPr>
            <a:r>
              <a:rPr lang="pt-BR" sz="1200" dirty="0" err="1" smtClean="0"/>
              <a:t>Source</a:t>
            </a:r>
            <a:r>
              <a:rPr lang="pt-BR" sz="1200" dirty="0" smtClean="0"/>
              <a:t>. Slides </a:t>
            </a:r>
            <a:r>
              <a:rPr lang="pt-BR" sz="1200" dirty="0" err="1" smtClean="0"/>
              <a:t>from</a:t>
            </a:r>
            <a:r>
              <a:rPr lang="pt-BR" sz="1200" dirty="0" smtClean="0"/>
              <a:t> </a:t>
            </a:r>
            <a:r>
              <a:rPr lang="pt-BR" sz="1200" dirty="0" err="1" smtClean="0"/>
              <a:t>ppt</a:t>
            </a:r>
            <a:r>
              <a:rPr lang="pt-BR" sz="1200" dirty="0" smtClean="0"/>
              <a:t> </a:t>
            </a:r>
            <a:r>
              <a:rPr lang="pt-BR" sz="1200" dirty="0" err="1" smtClean="0"/>
              <a:t>of</a:t>
            </a:r>
            <a:r>
              <a:rPr lang="pt-BR" sz="1200" dirty="0" smtClean="0"/>
              <a:t> Priscila </a:t>
            </a:r>
            <a:r>
              <a:rPr lang="pt-BR" sz="1200" dirty="0"/>
              <a:t>de Sousa Ferreira </a:t>
            </a:r>
          </a:p>
          <a:p>
            <a:pPr marL="0" lvl="0" indent="0" algn="ctr">
              <a:spcBef>
                <a:spcPts val="0"/>
              </a:spcBef>
              <a:buNone/>
            </a:pPr>
            <a:r>
              <a:rPr lang="pt-BR" sz="1200" dirty="0"/>
              <a:t>Rio de Janeiro, 18/03/2019</a:t>
            </a:r>
          </a:p>
          <a:p>
            <a:endParaRPr lang="pt-BR" dirty="0"/>
          </a:p>
        </p:txBody>
      </p:sp>
      <p:grpSp>
        <p:nvGrpSpPr>
          <p:cNvPr id="4" name="Google Shape;1067;p83">
            <a:extLst>
              <a:ext uri="{FF2B5EF4-FFF2-40B4-BE49-F238E27FC236}">
                <a16:creationId xmlns:a16="http://schemas.microsoft.com/office/drawing/2014/main" id="{FB786B02-A6E2-49E3-AFDC-F82CBEDC4915}"/>
              </a:ext>
            </a:extLst>
          </p:cNvPr>
          <p:cNvGrpSpPr/>
          <p:nvPr/>
        </p:nvGrpSpPr>
        <p:grpSpPr>
          <a:xfrm>
            <a:off x="1001864" y="1383527"/>
            <a:ext cx="10743822" cy="5325218"/>
            <a:chOff x="199347" y="175420"/>
            <a:chExt cx="8902732" cy="3903288"/>
          </a:xfrm>
        </p:grpSpPr>
        <p:grpSp>
          <p:nvGrpSpPr>
            <p:cNvPr id="5" name="Google Shape;1068;p83">
              <a:extLst>
                <a:ext uri="{FF2B5EF4-FFF2-40B4-BE49-F238E27FC236}">
                  <a16:creationId xmlns:a16="http://schemas.microsoft.com/office/drawing/2014/main" id="{2E7259A1-16B8-4D14-B2B1-46BCF840EB5D}"/>
                </a:ext>
              </a:extLst>
            </p:cNvPr>
            <p:cNvGrpSpPr/>
            <p:nvPr/>
          </p:nvGrpSpPr>
          <p:grpSpPr>
            <a:xfrm>
              <a:off x="199347" y="175420"/>
              <a:ext cx="5781957" cy="1955524"/>
              <a:chOff x="1681023" y="137834"/>
              <a:chExt cx="5781957" cy="2081012"/>
            </a:xfrm>
          </p:grpSpPr>
          <p:cxnSp>
            <p:nvCxnSpPr>
              <p:cNvPr id="33" name="Google Shape;1069;p83">
                <a:extLst>
                  <a:ext uri="{FF2B5EF4-FFF2-40B4-BE49-F238E27FC236}">
                    <a16:creationId xmlns:a16="http://schemas.microsoft.com/office/drawing/2014/main" id="{CFB49706-2FD1-4FE8-B909-A4D2A82EE588}"/>
                  </a:ext>
                </a:extLst>
              </p:cNvPr>
              <p:cNvCxnSpPr/>
              <p:nvPr/>
            </p:nvCxnSpPr>
            <p:spPr>
              <a:xfrm>
                <a:off x="1722579" y="1507008"/>
                <a:ext cx="0" cy="359100"/>
              </a:xfrm>
              <a:prstGeom prst="straightConnector1">
                <a:avLst/>
              </a:prstGeom>
              <a:noFill/>
              <a:ln w="9525" cap="flat" cmpd="sng">
                <a:solidFill>
                  <a:schemeClr val="dk2"/>
                </a:solidFill>
                <a:prstDash val="solid"/>
                <a:round/>
                <a:headEnd type="none" w="med" len="med"/>
                <a:tailEnd type="triangle" w="med" len="med"/>
              </a:ln>
            </p:spPr>
          </p:cxnSp>
          <p:sp>
            <p:nvSpPr>
              <p:cNvPr id="34" name="Google Shape;1070;p83">
                <a:extLst>
                  <a:ext uri="{FF2B5EF4-FFF2-40B4-BE49-F238E27FC236}">
                    <a16:creationId xmlns:a16="http://schemas.microsoft.com/office/drawing/2014/main" id="{E960F72F-1CCA-4C57-A67F-9025FFD1A674}"/>
                  </a:ext>
                </a:extLst>
              </p:cNvPr>
              <p:cNvSpPr/>
              <p:nvPr/>
            </p:nvSpPr>
            <p:spPr>
              <a:xfrm>
                <a:off x="1722245" y="785632"/>
                <a:ext cx="681008" cy="419274"/>
              </a:xfrm>
              <a:prstGeom prst="flowChartInputOutpu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BAM</a:t>
                </a:r>
                <a:endParaRPr sz="1000"/>
              </a:p>
            </p:txBody>
          </p:sp>
          <p:cxnSp>
            <p:nvCxnSpPr>
              <p:cNvPr id="35" name="Google Shape;1071;p83">
                <a:extLst>
                  <a:ext uri="{FF2B5EF4-FFF2-40B4-BE49-F238E27FC236}">
                    <a16:creationId xmlns:a16="http://schemas.microsoft.com/office/drawing/2014/main" id="{31BA4284-AAB3-423C-BF5C-C2DAEC97564F}"/>
                  </a:ext>
                </a:extLst>
              </p:cNvPr>
              <p:cNvCxnSpPr>
                <a:stCxn id="34" idx="5"/>
              </p:cNvCxnSpPr>
              <p:nvPr/>
            </p:nvCxnSpPr>
            <p:spPr>
              <a:xfrm rot="10800000" flipH="1">
                <a:off x="2335152" y="991669"/>
                <a:ext cx="369900" cy="3600"/>
              </a:xfrm>
              <a:prstGeom prst="straightConnector1">
                <a:avLst/>
              </a:prstGeom>
              <a:noFill/>
              <a:ln w="9525" cap="flat" cmpd="sng">
                <a:solidFill>
                  <a:schemeClr val="dk2"/>
                </a:solidFill>
                <a:prstDash val="solid"/>
                <a:round/>
                <a:headEnd type="none" w="med" len="med"/>
                <a:tailEnd type="triangle" w="med" len="med"/>
              </a:ln>
            </p:spPr>
          </p:cxnSp>
          <p:sp>
            <p:nvSpPr>
              <p:cNvPr id="36" name="Google Shape;1072;p83">
                <a:extLst>
                  <a:ext uri="{FF2B5EF4-FFF2-40B4-BE49-F238E27FC236}">
                    <a16:creationId xmlns:a16="http://schemas.microsoft.com/office/drawing/2014/main" id="{42F3205B-B1C5-4407-A43C-41E592401975}"/>
                  </a:ext>
                </a:extLst>
              </p:cNvPr>
              <p:cNvSpPr/>
              <p:nvPr/>
            </p:nvSpPr>
            <p:spPr>
              <a:xfrm>
                <a:off x="2717971" y="827739"/>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dirty="0"/>
                  <a:t>BAM </a:t>
                </a:r>
                <a:r>
                  <a:rPr lang="pt-BR" sz="1000" dirty="0" err="1"/>
                  <a:t>to</a:t>
                </a:r>
                <a:r>
                  <a:rPr lang="pt-BR" sz="1000" dirty="0"/>
                  <a:t> </a:t>
                </a:r>
                <a:r>
                  <a:rPr lang="pt-BR" sz="1000" dirty="0" err="1"/>
                  <a:t>Fastq</a:t>
                </a:r>
                <a:endParaRPr sz="1000" dirty="0"/>
              </a:p>
            </p:txBody>
          </p:sp>
          <p:cxnSp>
            <p:nvCxnSpPr>
              <p:cNvPr id="37" name="Google Shape;1073;p83">
                <a:extLst>
                  <a:ext uri="{FF2B5EF4-FFF2-40B4-BE49-F238E27FC236}">
                    <a16:creationId xmlns:a16="http://schemas.microsoft.com/office/drawing/2014/main" id="{4C6FC620-5CEC-468A-AABC-2B9CE347BC3D}"/>
                  </a:ext>
                </a:extLst>
              </p:cNvPr>
              <p:cNvCxnSpPr/>
              <p:nvPr/>
            </p:nvCxnSpPr>
            <p:spPr>
              <a:xfrm rot="10800000" flipH="1">
                <a:off x="3700017" y="991969"/>
                <a:ext cx="369600" cy="3300"/>
              </a:xfrm>
              <a:prstGeom prst="straightConnector1">
                <a:avLst/>
              </a:prstGeom>
              <a:noFill/>
              <a:ln w="9525" cap="flat" cmpd="sng">
                <a:solidFill>
                  <a:schemeClr val="dk2"/>
                </a:solidFill>
                <a:prstDash val="solid"/>
                <a:round/>
                <a:headEnd type="none" w="med" len="med"/>
                <a:tailEnd type="triangle" w="med" len="med"/>
              </a:ln>
            </p:spPr>
          </p:cxnSp>
          <p:sp>
            <p:nvSpPr>
              <p:cNvPr id="38" name="Google Shape;1074;p83">
                <a:extLst>
                  <a:ext uri="{FF2B5EF4-FFF2-40B4-BE49-F238E27FC236}">
                    <a16:creationId xmlns:a16="http://schemas.microsoft.com/office/drawing/2014/main" id="{AE966444-1A71-410D-AC1C-3BB58912F5C9}"/>
                  </a:ext>
                </a:extLst>
              </p:cNvPr>
              <p:cNvSpPr/>
              <p:nvPr/>
            </p:nvSpPr>
            <p:spPr>
              <a:xfrm>
                <a:off x="4353954" y="137834"/>
                <a:ext cx="790554" cy="419274"/>
              </a:xfrm>
              <a:prstGeom prst="flowChartInputOutpu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dirty="0" err="1"/>
                  <a:t>Fastq</a:t>
                </a:r>
                <a:endParaRPr sz="1000" dirty="0"/>
              </a:p>
            </p:txBody>
          </p:sp>
          <p:sp>
            <p:nvSpPr>
              <p:cNvPr id="39" name="Google Shape;1075;p83">
                <a:extLst>
                  <a:ext uri="{FF2B5EF4-FFF2-40B4-BE49-F238E27FC236}">
                    <a16:creationId xmlns:a16="http://schemas.microsoft.com/office/drawing/2014/main" id="{64081925-F42E-4EAD-A42F-BE6B14E839A4}"/>
                  </a:ext>
                </a:extLst>
              </p:cNvPr>
              <p:cNvSpPr/>
              <p:nvPr/>
            </p:nvSpPr>
            <p:spPr>
              <a:xfrm>
                <a:off x="4069601" y="826898"/>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dirty="0"/>
                  <a:t>Análise de Qualidade</a:t>
                </a:r>
                <a:endParaRPr sz="1000" dirty="0"/>
              </a:p>
            </p:txBody>
          </p:sp>
          <p:cxnSp>
            <p:nvCxnSpPr>
              <p:cNvPr id="40" name="Google Shape;1076;p83">
                <a:extLst>
                  <a:ext uri="{FF2B5EF4-FFF2-40B4-BE49-F238E27FC236}">
                    <a16:creationId xmlns:a16="http://schemas.microsoft.com/office/drawing/2014/main" id="{11B3EA23-3279-4596-A296-B8E742247A77}"/>
                  </a:ext>
                </a:extLst>
              </p:cNvPr>
              <p:cNvCxnSpPr>
                <a:stCxn id="38" idx="3"/>
              </p:cNvCxnSpPr>
              <p:nvPr/>
            </p:nvCxnSpPr>
            <p:spPr>
              <a:xfrm flipH="1">
                <a:off x="4604457" y="557108"/>
                <a:ext cx="21900" cy="246900"/>
              </a:xfrm>
              <a:prstGeom prst="straightConnector1">
                <a:avLst/>
              </a:prstGeom>
              <a:noFill/>
              <a:ln w="9525" cap="flat" cmpd="sng">
                <a:solidFill>
                  <a:schemeClr val="dk2"/>
                </a:solidFill>
                <a:prstDash val="solid"/>
                <a:round/>
                <a:headEnd type="none" w="med" len="med"/>
                <a:tailEnd type="triangle" w="med" len="med"/>
              </a:ln>
            </p:spPr>
          </p:cxnSp>
          <p:cxnSp>
            <p:nvCxnSpPr>
              <p:cNvPr id="41" name="Google Shape;1077;p83">
                <a:extLst>
                  <a:ext uri="{FF2B5EF4-FFF2-40B4-BE49-F238E27FC236}">
                    <a16:creationId xmlns:a16="http://schemas.microsoft.com/office/drawing/2014/main" id="{9A0729A3-2ED3-44EB-A138-8EF0AA24EDCE}"/>
                  </a:ext>
                </a:extLst>
              </p:cNvPr>
              <p:cNvCxnSpPr/>
              <p:nvPr/>
            </p:nvCxnSpPr>
            <p:spPr>
              <a:xfrm rot="10800000" flipH="1">
                <a:off x="5051611" y="991969"/>
                <a:ext cx="369600" cy="3300"/>
              </a:xfrm>
              <a:prstGeom prst="straightConnector1">
                <a:avLst/>
              </a:prstGeom>
              <a:noFill/>
              <a:ln w="9525" cap="flat" cmpd="sng">
                <a:solidFill>
                  <a:schemeClr val="dk2"/>
                </a:solidFill>
                <a:prstDash val="solid"/>
                <a:round/>
                <a:headEnd type="none" w="med" len="med"/>
                <a:tailEnd type="triangle" w="med" len="med"/>
              </a:ln>
            </p:spPr>
          </p:cxnSp>
          <p:sp>
            <p:nvSpPr>
              <p:cNvPr id="42" name="Google Shape;1078;p83">
                <a:extLst>
                  <a:ext uri="{FF2B5EF4-FFF2-40B4-BE49-F238E27FC236}">
                    <a16:creationId xmlns:a16="http://schemas.microsoft.com/office/drawing/2014/main" id="{DBF50368-F228-4882-83D2-BE86B570B407}"/>
                  </a:ext>
                </a:extLst>
              </p:cNvPr>
              <p:cNvSpPr/>
              <p:nvPr/>
            </p:nvSpPr>
            <p:spPr>
              <a:xfrm>
                <a:off x="5421196" y="827739"/>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Fastq to SAM </a:t>
                </a:r>
                <a:endParaRPr sz="1000"/>
              </a:p>
            </p:txBody>
          </p:sp>
          <p:cxnSp>
            <p:nvCxnSpPr>
              <p:cNvPr id="43" name="Google Shape;1079;p83">
                <a:extLst>
                  <a:ext uri="{FF2B5EF4-FFF2-40B4-BE49-F238E27FC236}">
                    <a16:creationId xmlns:a16="http://schemas.microsoft.com/office/drawing/2014/main" id="{E58F64C5-B835-4818-8E7F-27F6365BA529}"/>
                  </a:ext>
                </a:extLst>
              </p:cNvPr>
              <p:cNvCxnSpPr>
                <a:stCxn id="42" idx="3"/>
              </p:cNvCxnSpPr>
              <p:nvPr/>
            </p:nvCxnSpPr>
            <p:spPr>
              <a:xfrm rot="10800000" flipH="1">
                <a:off x="6403217" y="991786"/>
                <a:ext cx="564300" cy="180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1080;p83">
                <a:extLst>
                  <a:ext uri="{FF2B5EF4-FFF2-40B4-BE49-F238E27FC236}">
                    <a16:creationId xmlns:a16="http://schemas.microsoft.com/office/drawing/2014/main" id="{DA338DA3-ABA5-4051-85F0-B59BF5051F78}"/>
                  </a:ext>
                </a:extLst>
              </p:cNvPr>
              <p:cNvCxnSpPr/>
              <p:nvPr/>
            </p:nvCxnSpPr>
            <p:spPr>
              <a:xfrm>
                <a:off x="6971969" y="987993"/>
                <a:ext cx="0" cy="327900"/>
              </a:xfrm>
              <a:prstGeom prst="straightConnector1">
                <a:avLst/>
              </a:prstGeom>
              <a:noFill/>
              <a:ln w="9525" cap="flat" cmpd="sng">
                <a:solidFill>
                  <a:schemeClr val="dk2"/>
                </a:solidFill>
                <a:prstDash val="solid"/>
                <a:round/>
                <a:headEnd type="none" w="med" len="med"/>
                <a:tailEnd type="triangle" w="med" len="med"/>
              </a:ln>
            </p:spPr>
          </p:cxnSp>
          <p:sp>
            <p:nvSpPr>
              <p:cNvPr id="45" name="Google Shape;1081;p83">
                <a:extLst>
                  <a:ext uri="{FF2B5EF4-FFF2-40B4-BE49-F238E27FC236}">
                    <a16:creationId xmlns:a16="http://schemas.microsoft.com/office/drawing/2014/main" id="{4D26313C-D28D-492F-9F53-51A91667BD8C}"/>
                  </a:ext>
                </a:extLst>
              </p:cNvPr>
              <p:cNvSpPr/>
              <p:nvPr/>
            </p:nvSpPr>
            <p:spPr>
              <a:xfrm>
                <a:off x="6480959" y="1315766"/>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Identificação de Adaptadores</a:t>
                </a:r>
                <a:endParaRPr sz="1000"/>
              </a:p>
            </p:txBody>
          </p:sp>
          <p:cxnSp>
            <p:nvCxnSpPr>
              <p:cNvPr id="46" name="Google Shape;1082;p83">
                <a:extLst>
                  <a:ext uri="{FF2B5EF4-FFF2-40B4-BE49-F238E27FC236}">
                    <a16:creationId xmlns:a16="http://schemas.microsoft.com/office/drawing/2014/main" id="{3223536C-A4CE-440F-89D8-6F56E5AA1E91}"/>
                  </a:ext>
                </a:extLst>
              </p:cNvPr>
              <p:cNvCxnSpPr>
                <a:stCxn id="45" idx="1"/>
              </p:cNvCxnSpPr>
              <p:nvPr/>
            </p:nvCxnSpPr>
            <p:spPr>
              <a:xfrm flipH="1">
                <a:off x="6079559" y="1481613"/>
                <a:ext cx="401400" cy="6000"/>
              </a:xfrm>
              <a:prstGeom prst="straightConnector1">
                <a:avLst/>
              </a:prstGeom>
              <a:noFill/>
              <a:ln w="9525" cap="flat" cmpd="sng">
                <a:solidFill>
                  <a:schemeClr val="dk2"/>
                </a:solidFill>
                <a:prstDash val="solid"/>
                <a:round/>
                <a:headEnd type="none" w="med" len="med"/>
                <a:tailEnd type="triangle" w="med" len="med"/>
              </a:ln>
            </p:spPr>
          </p:cxnSp>
          <p:sp>
            <p:nvSpPr>
              <p:cNvPr id="47" name="Google Shape;1083;p83">
                <a:extLst>
                  <a:ext uri="{FF2B5EF4-FFF2-40B4-BE49-F238E27FC236}">
                    <a16:creationId xmlns:a16="http://schemas.microsoft.com/office/drawing/2014/main" id="{92F7478B-9493-4B98-BB1E-2D1E00C5F604}"/>
                  </a:ext>
                </a:extLst>
              </p:cNvPr>
              <p:cNvSpPr/>
              <p:nvPr/>
            </p:nvSpPr>
            <p:spPr>
              <a:xfrm>
                <a:off x="5088804" y="1315766"/>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uBAM to Fastq</a:t>
                </a:r>
                <a:endParaRPr sz="1000"/>
              </a:p>
            </p:txBody>
          </p:sp>
          <p:cxnSp>
            <p:nvCxnSpPr>
              <p:cNvPr id="48" name="Google Shape;1084;p83">
                <a:extLst>
                  <a:ext uri="{FF2B5EF4-FFF2-40B4-BE49-F238E27FC236}">
                    <a16:creationId xmlns:a16="http://schemas.microsoft.com/office/drawing/2014/main" id="{78863475-6C74-4FCA-8830-48C4A4662EE4}"/>
                  </a:ext>
                </a:extLst>
              </p:cNvPr>
              <p:cNvCxnSpPr/>
              <p:nvPr/>
            </p:nvCxnSpPr>
            <p:spPr>
              <a:xfrm flipH="1">
                <a:off x="4687111" y="1478618"/>
                <a:ext cx="401700" cy="6000"/>
              </a:xfrm>
              <a:prstGeom prst="straightConnector1">
                <a:avLst/>
              </a:prstGeom>
              <a:noFill/>
              <a:ln w="9525" cap="flat" cmpd="sng">
                <a:solidFill>
                  <a:schemeClr val="dk2"/>
                </a:solidFill>
                <a:prstDash val="solid"/>
                <a:round/>
                <a:headEnd type="none" w="med" len="med"/>
                <a:tailEnd type="triangle" w="med" len="med"/>
              </a:ln>
            </p:spPr>
          </p:cxnSp>
          <p:sp>
            <p:nvSpPr>
              <p:cNvPr id="49" name="Google Shape;1085;p83">
                <a:extLst>
                  <a:ext uri="{FF2B5EF4-FFF2-40B4-BE49-F238E27FC236}">
                    <a16:creationId xmlns:a16="http://schemas.microsoft.com/office/drawing/2014/main" id="{F4677661-3048-4282-AE85-4F3E1DA44BE6}"/>
                  </a:ext>
                </a:extLst>
              </p:cNvPr>
              <p:cNvSpPr/>
              <p:nvPr/>
            </p:nvSpPr>
            <p:spPr>
              <a:xfrm>
                <a:off x="3696650" y="1315768"/>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Alinhamento</a:t>
                </a:r>
                <a:endParaRPr sz="1000"/>
              </a:p>
            </p:txBody>
          </p:sp>
          <p:cxnSp>
            <p:nvCxnSpPr>
              <p:cNvPr id="50" name="Google Shape;1086;p83">
                <a:extLst>
                  <a:ext uri="{FF2B5EF4-FFF2-40B4-BE49-F238E27FC236}">
                    <a16:creationId xmlns:a16="http://schemas.microsoft.com/office/drawing/2014/main" id="{8CFB1512-D709-49CC-A375-78F53B777DD4}"/>
                  </a:ext>
                </a:extLst>
              </p:cNvPr>
              <p:cNvCxnSpPr/>
              <p:nvPr/>
            </p:nvCxnSpPr>
            <p:spPr>
              <a:xfrm flipH="1">
                <a:off x="3294957" y="1478618"/>
                <a:ext cx="401700" cy="6000"/>
              </a:xfrm>
              <a:prstGeom prst="straightConnector1">
                <a:avLst/>
              </a:prstGeom>
              <a:noFill/>
              <a:ln w="9525" cap="flat" cmpd="sng">
                <a:solidFill>
                  <a:schemeClr val="dk2"/>
                </a:solidFill>
                <a:prstDash val="solid"/>
                <a:round/>
                <a:headEnd type="none" w="med" len="med"/>
                <a:tailEnd type="triangle" w="med" len="med"/>
              </a:ln>
            </p:spPr>
          </p:cxnSp>
          <p:sp>
            <p:nvSpPr>
              <p:cNvPr id="51" name="Google Shape;1087;p83">
                <a:extLst>
                  <a:ext uri="{FF2B5EF4-FFF2-40B4-BE49-F238E27FC236}">
                    <a16:creationId xmlns:a16="http://schemas.microsoft.com/office/drawing/2014/main" id="{4E80A91F-F615-4331-AAD5-80849A11F635}"/>
                  </a:ext>
                </a:extLst>
              </p:cNvPr>
              <p:cNvSpPr/>
              <p:nvPr/>
            </p:nvSpPr>
            <p:spPr>
              <a:xfrm>
                <a:off x="2304496" y="1335636"/>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Marcação de Duplicatas</a:t>
                </a:r>
                <a:endParaRPr sz="1000"/>
              </a:p>
            </p:txBody>
          </p:sp>
          <p:cxnSp>
            <p:nvCxnSpPr>
              <p:cNvPr id="52" name="Google Shape;1088;p83">
                <a:extLst>
                  <a:ext uri="{FF2B5EF4-FFF2-40B4-BE49-F238E27FC236}">
                    <a16:creationId xmlns:a16="http://schemas.microsoft.com/office/drawing/2014/main" id="{84EADDE2-7B89-4B59-927D-44ECC3D97FBD}"/>
                  </a:ext>
                </a:extLst>
              </p:cNvPr>
              <p:cNvCxnSpPr>
                <a:stCxn id="51" idx="1"/>
              </p:cNvCxnSpPr>
              <p:nvPr/>
            </p:nvCxnSpPr>
            <p:spPr>
              <a:xfrm flipH="1">
                <a:off x="1717996" y="1501483"/>
                <a:ext cx="586500" cy="9300"/>
              </a:xfrm>
              <a:prstGeom prst="straightConnector1">
                <a:avLst/>
              </a:prstGeom>
              <a:noFill/>
              <a:ln w="9525" cap="flat" cmpd="sng">
                <a:solidFill>
                  <a:schemeClr val="dk2"/>
                </a:solidFill>
                <a:prstDash val="solid"/>
                <a:round/>
                <a:headEnd type="none" w="med" len="med"/>
                <a:tailEnd type="none" w="med" len="med"/>
              </a:ln>
            </p:spPr>
          </p:cxnSp>
          <p:sp>
            <p:nvSpPr>
              <p:cNvPr id="53" name="Google Shape;1089;p83">
                <a:extLst>
                  <a:ext uri="{FF2B5EF4-FFF2-40B4-BE49-F238E27FC236}">
                    <a16:creationId xmlns:a16="http://schemas.microsoft.com/office/drawing/2014/main" id="{6F8B5714-E9D4-4E47-9EDF-A2CDA33469A5}"/>
                  </a:ext>
                </a:extLst>
              </p:cNvPr>
              <p:cNvSpPr/>
              <p:nvPr/>
            </p:nvSpPr>
            <p:spPr>
              <a:xfrm>
                <a:off x="1681023" y="1887152"/>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Realinhamento de Indels</a:t>
                </a:r>
                <a:endParaRPr sz="1000"/>
              </a:p>
            </p:txBody>
          </p:sp>
          <p:cxnSp>
            <p:nvCxnSpPr>
              <p:cNvPr id="54" name="Google Shape;1090;p83">
                <a:extLst>
                  <a:ext uri="{FF2B5EF4-FFF2-40B4-BE49-F238E27FC236}">
                    <a16:creationId xmlns:a16="http://schemas.microsoft.com/office/drawing/2014/main" id="{0CC8EA5B-BBAD-4A63-80CC-7C9F3FDD3739}"/>
                  </a:ext>
                </a:extLst>
              </p:cNvPr>
              <p:cNvCxnSpPr/>
              <p:nvPr/>
            </p:nvCxnSpPr>
            <p:spPr>
              <a:xfrm rot="10800000" flipH="1">
                <a:off x="2657992" y="2051381"/>
                <a:ext cx="369600" cy="3300"/>
              </a:xfrm>
              <a:prstGeom prst="straightConnector1">
                <a:avLst/>
              </a:prstGeom>
              <a:noFill/>
              <a:ln w="9525" cap="flat" cmpd="sng">
                <a:solidFill>
                  <a:schemeClr val="dk2"/>
                </a:solidFill>
                <a:prstDash val="solid"/>
                <a:round/>
                <a:headEnd type="none" w="med" len="med"/>
                <a:tailEnd type="triangle" w="med" len="med"/>
              </a:ln>
            </p:spPr>
          </p:cxnSp>
          <p:sp>
            <p:nvSpPr>
              <p:cNvPr id="55" name="Google Shape;1091;p83">
                <a:extLst>
                  <a:ext uri="{FF2B5EF4-FFF2-40B4-BE49-F238E27FC236}">
                    <a16:creationId xmlns:a16="http://schemas.microsoft.com/office/drawing/2014/main" id="{0124954C-57B5-4988-9AC9-4AD5CE3E4E35}"/>
                  </a:ext>
                </a:extLst>
              </p:cNvPr>
              <p:cNvSpPr/>
              <p:nvPr/>
            </p:nvSpPr>
            <p:spPr>
              <a:xfrm>
                <a:off x="3036486" y="1887152"/>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Recalibração de Bases</a:t>
                </a:r>
                <a:endParaRPr sz="1000"/>
              </a:p>
            </p:txBody>
          </p:sp>
          <p:cxnSp>
            <p:nvCxnSpPr>
              <p:cNvPr id="56" name="Google Shape;1092;p83">
                <a:extLst>
                  <a:ext uri="{FF2B5EF4-FFF2-40B4-BE49-F238E27FC236}">
                    <a16:creationId xmlns:a16="http://schemas.microsoft.com/office/drawing/2014/main" id="{B3C51FDC-1942-4A54-B150-27F1595A4B8C}"/>
                  </a:ext>
                </a:extLst>
              </p:cNvPr>
              <p:cNvCxnSpPr/>
              <p:nvPr/>
            </p:nvCxnSpPr>
            <p:spPr>
              <a:xfrm rot="10800000" flipH="1">
                <a:off x="4018511" y="2048018"/>
                <a:ext cx="369600" cy="3300"/>
              </a:xfrm>
              <a:prstGeom prst="straightConnector1">
                <a:avLst/>
              </a:prstGeom>
              <a:noFill/>
              <a:ln w="9525" cap="flat" cmpd="sng">
                <a:solidFill>
                  <a:schemeClr val="dk2"/>
                </a:solidFill>
                <a:prstDash val="solid"/>
                <a:round/>
                <a:headEnd type="none" w="med" len="med"/>
                <a:tailEnd type="triangle" w="med" len="med"/>
              </a:ln>
            </p:spPr>
          </p:cxnSp>
          <p:sp>
            <p:nvSpPr>
              <p:cNvPr id="57" name="Google Shape;1093;p83">
                <a:extLst>
                  <a:ext uri="{FF2B5EF4-FFF2-40B4-BE49-F238E27FC236}">
                    <a16:creationId xmlns:a16="http://schemas.microsoft.com/office/drawing/2014/main" id="{9B1437BF-5434-49E4-A309-EF57BE1943C2}"/>
                  </a:ext>
                </a:extLst>
              </p:cNvPr>
              <p:cNvSpPr/>
              <p:nvPr/>
            </p:nvSpPr>
            <p:spPr>
              <a:xfrm>
                <a:off x="4391946" y="1887152"/>
                <a:ext cx="982021" cy="331694"/>
              </a:xfrm>
              <a:prstGeom prst="flowChartProcess">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Análise de Cobertura</a:t>
                </a:r>
                <a:endParaRPr sz="1000"/>
              </a:p>
            </p:txBody>
          </p:sp>
        </p:grpSp>
        <p:grpSp>
          <p:nvGrpSpPr>
            <p:cNvPr id="6" name="Google Shape;1094;p83">
              <a:extLst>
                <a:ext uri="{FF2B5EF4-FFF2-40B4-BE49-F238E27FC236}">
                  <a16:creationId xmlns:a16="http://schemas.microsoft.com/office/drawing/2014/main" id="{E45E8EA3-7B42-47F4-A27B-6C152022FD22}"/>
                </a:ext>
              </a:extLst>
            </p:cNvPr>
            <p:cNvGrpSpPr/>
            <p:nvPr/>
          </p:nvGrpSpPr>
          <p:grpSpPr>
            <a:xfrm>
              <a:off x="4028551" y="1672745"/>
              <a:ext cx="5073528" cy="2405963"/>
              <a:chOff x="3686841" y="2637509"/>
              <a:chExt cx="5457167" cy="2608087"/>
            </a:xfrm>
          </p:grpSpPr>
          <p:sp>
            <p:nvSpPr>
              <p:cNvPr id="8" name="Google Shape;1095;p83">
                <a:extLst>
                  <a:ext uri="{FF2B5EF4-FFF2-40B4-BE49-F238E27FC236}">
                    <a16:creationId xmlns:a16="http://schemas.microsoft.com/office/drawing/2014/main" id="{5C7C63C0-C5C6-49BA-8702-1637D4C475B2}"/>
                  </a:ext>
                </a:extLst>
              </p:cNvPr>
              <p:cNvSpPr/>
              <p:nvPr/>
            </p:nvSpPr>
            <p:spPr>
              <a:xfrm>
                <a:off x="3686841" y="2781978"/>
                <a:ext cx="785754" cy="462057"/>
              </a:xfrm>
              <a:prstGeom prst="flowChartInputOutpu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BAM</a:t>
                </a:r>
                <a:endParaRPr sz="1000"/>
              </a:p>
            </p:txBody>
          </p:sp>
          <p:cxnSp>
            <p:nvCxnSpPr>
              <p:cNvPr id="9" name="Google Shape;1096;p83">
                <a:extLst>
                  <a:ext uri="{FF2B5EF4-FFF2-40B4-BE49-F238E27FC236}">
                    <a16:creationId xmlns:a16="http://schemas.microsoft.com/office/drawing/2014/main" id="{C9CD97DE-38AB-4293-BD32-C2A7A348F3D6}"/>
                  </a:ext>
                </a:extLst>
              </p:cNvPr>
              <p:cNvCxnSpPr>
                <a:stCxn id="8" idx="5"/>
              </p:cNvCxnSpPr>
              <p:nvPr/>
            </p:nvCxnSpPr>
            <p:spPr>
              <a:xfrm>
                <a:off x="4394019" y="3013007"/>
                <a:ext cx="509700" cy="6000"/>
              </a:xfrm>
              <a:prstGeom prst="straightConnector1">
                <a:avLst/>
              </a:prstGeom>
              <a:noFill/>
              <a:ln w="9525" cap="flat" cmpd="sng">
                <a:solidFill>
                  <a:schemeClr val="dk2"/>
                </a:solidFill>
                <a:prstDash val="solid"/>
                <a:round/>
                <a:headEnd type="none" w="med" len="med"/>
                <a:tailEnd type="triangle" w="med" len="med"/>
              </a:ln>
            </p:spPr>
          </p:cxnSp>
          <p:sp>
            <p:nvSpPr>
              <p:cNvPr id="10" name="Google Shape;1097;p83">
                <a:extLst>
                  <a:ext uri="{FF2B5EF4-FFF2-40B4-BE49-F238E27FC236}">
                    <a16:creationId xmlns:a16="http://schemas.microsoft.com/office/drawing/2014/main" id="{7053CE37-B292-4A60-B8B6-21453502B5AC}"/>
                  </a:ext>
                </a:extLst>
              </p:cNvPr>
              <p:cNvSpPr/>
              <p:nvPr/>
            </p:nvSpPr>
            <p:spPr>
              <a:xfrm>
                <a:off x="6218197" y="3720168"/>
                <a:ext cx="871537" cy="590990"/>
              </a:xfrm>
              <a:prstGeom prst="flowChartDecision">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1000" dirty="0"/>
              </a:p>
            </p:txBody>
          </p:sp>
          <p:cxnSp>
            <p:nvCxnSpPr>
              <p:cNvPr id="11" name="Google Shape;1098;p83">
                <a:extLst>
                  <a:ext uri="{FF2B5EF4-FFF2-40B4-BE49-F238E27FC236}">
                    <a16:creationId xmlns:a16="http://schemas.microsoft.com/office/drawing/2014/main" id="{ED33DDA7-F273-4838-B8C3-0A40FF92837B}"/>
                  </a:ext>
                </a:extLst>
              </p:cNvPr>
              <p:cNvCxnSpPr/>
              <p:nvPr/>
            </p:nvCxnSpPr>
            <p:spPr>
              <a:xfrm>
                <a:off x="5639336" y="3015341"/>
                <a:ext cx="509700" cy="6000"/>
              </a:xfrm>
              <a:prstGeom prst="straightConnector1">
                <a:avLst/>
              </a:prstGeom>
              <a:noFill/>
              <a:ln w="9525" cap="flat" cmpd="sng">
                <a:solidFill>
                  <a:schemeClr val="dk2"/>
                </a:solidFill>
                <a:prstDash val="solid"/>
                <a:round/>
                <a:headEnd type="none" w="med" len="med"/>
                <a:tailEnd type="triangle" w="med" len="med"/>
              </a:ln>
            </p:spPr>
          </p:cxnSp>
          <p:sp>
            <p:nvSpPr>
              <p:cNvPr id="12" name="Google Shape;1099;p83">
                <a:extLst>
                  <a:ext uri="{FF2B5EF4-FFF2-40B4-BE49-F238E27FC236}">
                    <a16:creationId xmlns:a16="http://schemas.microsoft.com/office/drawing/2014/main" id="{004F6018-7763-478F-B279-916688127424}"/>
                  </a:ext>
                </a:extLst>
              </p:cNvPr>
              <p:cNvSpPr txBox="1"/>
              <p:nvPr/>
            </p:nvSpPr>
            <p:spPr>
              <a:xfrm>
                <a:off x="5631292" y="2774774"/>
                <a:ext cx="439200" cy="13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latin typeface="Source Code Pro"/>
                    <a:ea typeface="Source Code Pro"/>
                    <a:cs typeface="Source Code Pro"/>
                    <a:sym typeface="Source Code Pro"/>
                  </a:rPr>
                  <a:t>SIM</a:t>
                </a:r>
                <a:endParaRPr sz="1000">
                  <a:latin typeface="Source Code Pro"/>
                  <a:ea typeface="Source Code Pro"/>
                  <a:cs typeface="Source Code Pro"/>
                  <a:sym typeface="Source Code Pro"/>
                </a:endParaRPr>
              </a:p>
            </p:txBody>
          </p:sp>
          <p:sp>
            <p:nvSpPr>
              <p:cNvPr id="13" name="Google Shape;1100;p83">
                <a:extLst>
                  <a:ext uri="{FF2B5EF4-FFF2-40B4-BE49-F238E27FC236}">
                    <a16:creationId xmlns:a16="http://schemas.microsoft.com/office/drawing/2014/main" id="{2DC2D4CB-D072-49A8-84C9-FDFDE5E8514C}"/>
                  </a:ext>
                </a:extLst>
              </p:cNvPr>
              <p:cNvSpPr/>
              <p:nvPr/>
            </p:nvSpPr>
            <p:spPr>
              <a:xfrm>
                <a:off x="6168538" y="2811987"/>
                <a:ext cx="948624" cy="404364"/>
              </a:xfrm>
              <a:prstGeom prst="flowChartProcess">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MuTect</a:t>
                </a:r>
                <a:endParaRPr sz="1000"/>
              </a:p>
            </p:txBody>
          </p:sp>
          <p:cxnSp>
            <p:nvCxnSpPr>
              <p:cNvPr id="14" name="Google Shape;1101;p83">
                <a:extLst>
                  <a:ext uri="{FF2B5EF4-FFF2-40B4-BE49-F238E27FC236}">
                    <a16:creationId xmlns:a16="http://schemas.microsoft.com/office/drawing/2014/main" id="{33A947DC-DF1D-4528-BCDF-41DEBDA451B9}"/>
                  </a:ext>
                </a:extLst>
              </p:cNvPr>
              <p:cNvCxnSpPr>
                <a:stCxn id="10" idx="2"/>
              </p:cNvCxnSpPr>
              <p:nvPr/>
            </p:nvCxnSpPr>
            <p:spPr>
              <a:xfrm flipH="1">
                <a:off x="6622185" y="4366243"/>
                <a:ext cx="6000" cy="474900"/>
              </a:xfrm>
              <a:prstGeom prst="straightConnector1">
                <a:avLst/>
              </a:prstGeom>
              <a:noFill/>
              <a:ln w="9525" cap="flat" cmpd="sng">
                <a:solidFill>
                  <a:schemeClr val="dk2"/>
                </a:solidFill>
                <a:prstDash val="solid"/>
                <a:round/>
                <a:headEnd type="none" w="med" len="med"/>
                <a:tailEnd type="triangle" w="med" len="med"/>
              </a:ln>
            </p:spPr>
          </p:cxnSp>
          <p:sp>
            <p:nvSpPr>
              <p:cNvPr id="15" name="Google Shape;1102;p83">
                <a:extLst>
                  <a:ext uri="{FF2B5EF4-FFF2-40B4-BE49-F238E27FC236}">
                    <a16:creationId xmlns:a16="http://schemas.microsoft.com/office/drawing/2014/main" id="{F35AAEE4-F2C9-4333-9EC0-D4B7B00C2D24}"/>
                  </a:ext>
                </a:extLst>
              </p:cNvPr>
              <p:cNvSpPr txBox="1"/>
              <p:nvPr/>
            </p:nvSpPr>
            <p:spPr>
              <a:xfrm>
                <a:off x="5061511" y="3368957"/>
                <a:ext cx="509700" cy="1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latin typeface="Source Code Pro"/>
                    <a:ea typeface="Source Code Pro"/>
                    <a:cs typeface="Source Code Pro"/>
                    <a:sym typeface="Source Code Pro"/>
                  </a:rPr>
                  <a:t>NÃO</a:t>
                </a:r>
                <a:endParaRPr sz="1000">
                  <a:latin typeface="Source Code Pro"/>
                  <a:ea typeface="Source Code Pro"/>
                  <a:cs typeface="Source Code Pro"/>
                  <a:sym typeface="Source Code Pro"/>
                </a:endParaRPr>
              </a:p>
            </p:txBody>
          </p:sp>
          <p:sp>
            <p:nvSpPr>
              <p:cNvPr id="16" name="Google Shape;1103;p83">
                <a:extLst>
                  <a:ext uri="{FF2B5EF4-FFF2-40B4-BE49-F238E27FC236}">
                    <a16:creationId xmlns:a16="http://schemas.microsoft.com/office/drawing/2014/main" id="{DA71755A-29B1-4214-8710-BD0A0B1A6267}"/>
                  </a:ext>
                </a:extLst>
              </p:cNvPr>
              <p:cNvSpPr/>
              <p:nvPr/>
            </p:nvSpPr>
            <p:spPr>
              <a:xfrm>
                <a:off x="4712080" y="3787400"/>
                <a:ext cx="948624" cy="404364"/>
              </a:xfrm>
              <a:prstGeom prst="flowChartProcess">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Snpcall</a:t>
                </a:r>
                <a:endParaRPr sz="1000"/>
              </a:p>
            </p:txBody>
          </p:sp>
          <p:sp>
            <p:nvSpPr>
              <p:cNvPr id="17" name="Google Shape;1104;p83">
                <a:extLst>
                  <a:ext uri="{FF2B5EF4-FFF2-40B4-BE49-F238E27FC236}">
                    <a16:creationId xmlns:a16="http://schemas.microsoft.com/office/drawing/2014/main" id="{F666F33C-191A-4B32-8E8D-B45391D25A56}"/>
                  </a:ext>
                </a:extLst>
              </p:cNvPr>
              <p:cNvSpPr/>
              <p:nvPr/>
            </p:nvSpPr>
            <p:spPr>
              <a:xfrm>
                <a:off x="8195384" y="3241056"/>
                <a:ext cx="948624" cy="404364"/>
              </a:xfrm>
              <a:prstGeom prst="flowChartProcess">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Anotação do efeito da variante</a:t>
                </a:r>
                <a:endParaRPr sz="1000"/>
              </a:p>
            </p:txBody>
          </p:sp>
          <p:cxnSp>
            <p:nvCxnSpPr>
              <p:cNvPr id="18" name="Google Shape;1105;p83">
                <a:extLst>
                  <a:ext uri="{FF2B5EF4-FFF2-40B4-BE49-F238E27FC236}">
                    <a16:creationId xmlns:a16="http://schemas.microsoft.com/office/drawing/2014/main" id="{53409718-2499-45CE-8338-160FF1BFD6BF}"/>
                  </a:ext>
                </a:extLst>
              </p:cNvPr>
              <p:cNvCxnSpPr/>
              <p:nvPr/>
            </p:nvCxnSpPr>
            <p:spPr>
              <a:xfrm>
                <a:off x="5660717" y="3986633"/>
                <a:ext cx="509700" cy="6000"/>
              </a:xfrm>
              <a:prstGeom prst="straightConnector1">
                <a:avLst/>
              </a:prstGeom>
              <a:noFill/>
              <a:ln w="9525" cap="flat" cmpd="sng">
                <a:solidFill>
                  <a:schemeClr val="dk2"/>
                </a:solidFill>
                <a:prstDash val="solid"/>
                <a:round/>
                <a:headEnd type="none" w="med" len="med"/>
                <a:tailEnd type="triangle" w="med" len="med"/>
              </a:ln>
            </p:spPr>
          </p:cxnSp>
          <p:sp>
            <p:nvSpPr>
              <p:cNvPr id="19" name="Google Shape;1106;p83">
                <a:extLst>
                  <a:ext uri="{FF2B5EF4-FFF2-40B4-BE49-F238E27FC236}">
                    <a16:creationId xmlns:a16="http://schemas.microsoft.com/office/drawing/2014/main" id="{873BEA70-2046-4B70-A30C-54E7C3142D1A}"/>
                  </a:ext>
                </a:extLst>
              </p:cNvPr>
              <p:cNvSpPr/>
              <p:nvPr/>
            </p:nvSpPr>
            <p:spPr>
              <a:xfrm>
                <a:off x="4741517" y="2637509"/>
                <a:ext cx="889777" cy="753307"/>
              </a:xfrm>
              <a:prstGeom prst="flowChartDecision">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2 amostras (T e N)</a:t>
                </a:r>
                <a:endParaRPr sz="1000"/>
              </a:p>
            </p:txBody>
          </p:sp>
          <p:cxnSp>
            <p:nvCxnSpPr>
              <p:cNvPr id="20" name="Google Shape;1107;p83">
                <a:extLst>
                  <a:ext uri="{FF2B5EF4-FFF2-40B4-BE49-F238E27FC236}">
                    <a16:creationId xmlns:a16="http://schemas.microsoft.com/office/drawing/2014/main" id="{D3AB5CF9-A478-4A32-A79A-078F792C7E93}"/>
                  </a:ext>
                </a:extLst>
              </p:cNvPr>
              <p:cNvCxnSpPr/>
              <p:nvPr/>
            </p:nvCxnSpPr>
            <p:spPr>
              <a:xfrm>
                <a:off x="7073069" y="3986629"/>
                <a:ext cx="509700" cy="6000"/>
              </a:xfrm>
              <a:prstGeom prst="straightConnector1">
                <a:avLst/>
              </a:prstGeom>
              <a:noFill/>
              <a:ln w="9525" cap="flat" cmpd="sng">
                <a:solidFill>
                  <a:schemeClr val="dk2"/>
                </a:solidFill>
                <a:prstDash val="solid"/>
                <a:round/>
                <a:headEnd type="none" w="med" len="med"/>
                <a:tailEnd type="triangle" w="med" len="med"/>
              </a:ln>
            </p:spPr>
          </p:cxnSp>
          <p:cxnSp>
            <p:nvCxnSpPr>
              <p:cNvPr id="21" name="Google Shape;1108;p83">
                <a:extLst>
                  <a:ext uri="{FF2B5EF4-FFF2-40B4-BE49-F238E27FC236}">
                    <a16:creationId xmlns:a16="http://schemas.microsoft.com/office/drawing/2014/main" id="{C0883787-4752-4C67-8D2C-8B83B741D304}"/>
                  </a:ext>
                </a:extLst>
              </p:cNvPr>
              <p:cNvCxnSpPr>
                <a:stCxn id="19" idx="2"/>
              </p:cNvCxnSpPr>
              <p:nvPr/>
            </p:nvCxnSpPr>
            <p:spPr>
              <a:xfrm flipH="1">
                <a:off x="5184605" y="3390815"/>
                <a:ext cx="1800" cy="376500"/>
              </a:xfrm>
              <a:prstGeom prst="straightConnector1">
                <a:avLst/>
              </a:prstGeom>
              <a:noFill/>
              <a:ln w="9525" cap="flat" cmpd="sng">
                <a:solidFill>
                  <a:schemeClr val="dk2"/>
                </a:solidFill>
                <a:prstDash val="solid"/>
                <a:round/>
                <a:headEnd type="none" w="med" len="med"/>
                <a:tailEnd type="triangle" w="med" len="med"/>
              </a:ln>
            </p:spPr>
          </p:cxnSp>
          <p:sp>
            <p:nvSpPr>
              <p:cNvPr id="22" name="Google Shape;1109;p83">
                <a:extLst>
                  <a:ext uri="{FF2B5EF4-FFF2-40B4-BE49-F238E27FC236}">
                    <a16:creationId xmlns:a16="http://schemas.microsoft.com/office/drawing/2014/main" id="{8C7CE2AB-C3F3-498E-9929-3D0F1C8D0E9B}"/>
                  </a:ext>
                </a:extLst>
              </p:cNvPr>
              <p:cNvSpPr txBox="1"/>
              <p:nvPr/>
            </p:nvSpPr>
            <p:spPr>
              <a:xfrm>
                <a:off x="7029799" y="3733062"/>
                <a:ext cx="439200" cy="13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latin typeface="Source Code Pro"/>
                    <a:ea typeface="Source Code Pro"/>
                    <a:cs typeface="Source Code Pro"/>
                    <a:sym typeface="Source Code Pro"/>
                  </a:rPr>
                  <a:t>SIM</a:t>
                </a:r>
                <a:endParaRPr sz="1000">
                  <a:latin typeface="Source Code Pro"/>
                  <a:ea typeface="Source Code Pro"/>
                  <a:cs typeface="Source Code Pro"/>
                  <a:sym typeface="Source Code Pro"/>
                </a:endParaRPr>
              </a:p>
            </p:txBody>
          </p:sp>
          <p:sp>
            <p:nvSpPr>
              <p:cNvPr id="23" name="Google Shape;1110;p83">
                <a:extLst>
                  <a:ext uri="{FF2B5EF4-FFF2-40B4-BE49-F238E27FC236}">
                    <a16:creationId xmlns:a16="http://schemas.microsoft.com/office/drawing/2014/main" id="{C3ED7E28-DF50-4F16-A3CF-BFBFA5F98B17}"/>
                  </a:ext>
                </a:extLst>
              </p:cNvPr>
              <p:cNvSpPr/>
              <p:nvPr/>
            </p:nvSpPr>
            <p:spPr>
              <a:xfrm>
                <a:off x="7595656" y="3824222"/>
                <a:ext cx="693557" cy="404364"/>
              </a:xfrm>
              <a:prstGeom prst="flowChartProcess">
                <a:avLst/>
              </a:prstGeom>
              <a:solidFill>
                <a:srgbClr val="DD7E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filter.sh</a:t>
                </a:r>
                <a:endParaRPr sz="1000"/>
              </a:p>
            </p:txBody>
          </p:sp>
          <p:sp>
            <p:nvSpPr>
              <p:cNvPr id="24" name="Google Shape;1111;p83">
                <a:extLst>
                  <a:ext uri="{FF2B5EF4-FFF2-40B4-BE49-F238E27FC236}">
                    <a16:creationId xmlns:a16="http://schemas.microsoft.com/office/drawing/2014/main" id="{46726F39-BE78-4FC1-95A7-08C9ADC9DBA2}"/>
                  </a:ext>
                </a:extLst>
              </p:cNvPr>
              <p:cNvSpPr txBox="1"/>
              <p:nvPr/>
            </p:nvSpPr>
            <p:spPr>
              <a:xfrm>
                <a:off x="6502756" y="4411520"/>
                <a:ext cx="509700" cy="14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latin typeface="Source Code Pro"/>
                    <a:ea typeface="Source Code Pro"/>
                    <a:cs typeface="Source Code Pro"/>
                    <a:sym typeface="Source Code Pro"/>
                  </a:rPr>
                  <a:t>NÃO</a:t>
                </a:r>
                <a:endParaRPr sz="1000">
                  <a:latin typeface="Source Code Pro"/>
                  <a:ea typeface="Source Code Pro"/>
                  <a:cs typeface="Source Code Pro"/>
                  <a:sym typeface="Source Code Pro"/>
                </a:endParaRPr>
              </a:p>
            </p:txBody>
          </p:sp>
          <p:sp>
            <p:nvSpPr>
              <p:cNvPr id="25" name="Google Shape;1112;p83">
                <a:extLst>
                  <a:ext uri="{FF2B5EF4-FFF2-40B4-BE49-F238E27FC236}">
                    <a16:creationId xmlns:a16="http://schemas.microsoft.com/office/drawing/2014/main" id="{CDC04FEC-3745-4C84-9FBB-AF0C4EA168F5}"/>
                  </a:ext>
                </a:extLst>
              </p:cNvPr>
              <p:cNvSpPr/>
              <p:nvPr/>
            </p:nvSpPr>
            <p:spPr>
              <a:xfrm>
                <a:off x="6278495" y="4841232"/>
                <a:ext cx="693557" cy="404364"/>
              </a:xfrm>
              <a:prstGeom prst="flowChartProcess">
                <a:avLst/>
              </a:prstGeom>
              <a:solidFill>
                <a:srgbClr val="DD7E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hard_filter.sh</a:t>
                </a:r>
                <a:endParaRPr sz="1000"/>
              </a:p>
            </p:txBody>
          </p:sp>
          <p:cxnSp>
            <p:nvCxnSpPr>
              <p:cNvPr id="26" name="Google Shape;1113;p83">
                <a:extLst>
                  <a:ext uri="{FF2B5EF4-FFF2-40B4-BE49-F238E27FC236}">
                    <a16:creationId xmlns:a16="http://schemas.microsoft.com/office/drawing/2014/main" id="{D9F31E8A-63A1-40A5-BC6B-06706711E6E8}"/>
                  </a:ext>
                </a:extLst>
              </p:cNvPr>
              <p:cNvCxnSpPr>
                <a:stCxn id="25" idx="3"/>
              </p:cNvCxnSpPr>
              <p:nvPr/>
            </p:nvCxnSpPr>
            <p:spPr>
              <a:xfrm>
                <a:off x="6972052" y="5043414"/>
                <a:ext cx="666600" cy="3300"/>
              </a:xfrm>
              <a:prstGeom prst="straightConnector1">
                <a:avLst/>
              </a:prstGeom>
              <a:noFill/>
              <a:ln w="9525" cap="flat" cmpd="sng">
                <a:solidFill>
                  <a:schemeClr val="dk2"/>
                </a:solidFill>
                <a:prstDash val="solid"/>
                <a:round/>
                <a:headEnd type="none" w="med" len="med"/>
                <a:tailEnd type="triangle" w="med" len="med"/>
              </a:ln>
            </p:spPr>
          </p:cxnSp>
          <p:sp>
            <p:nvSpPr>
              <p:cNvPr id="27" name="Google Shape;1114;p83">
                <a:extLst>
                  <a:ext uri="{FF2B5EF4-FFF2-40B4-BE49-F238E27FC236}">
                    <a16:creationId xmlns:a16="http://schemas.microsoft.com/office/drawing/2014/main" id="{EE7C5797-FDE8-4863-9ECB-9E91043087E4}"/>
                  </a:ext>
                </a:extLst>
              </p:cNvPr>
              <p:cNvSpPr/>
              <p:nvPr/>
            </p:nvSpPr>
            <p:spPr>
              <a:xfrm>
                <a:off x="7638425" y="4856693"/>
                <a:ext cx="785754" cy="376587"/>
              </a:xfrm>
              <a:prstGeom prst="flowChartProcess">
                <a:avLst/>
              </a:prstGeom>
              <a:solidFill>
                <a:srgbClr val="BF9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pt-BR" sz="1000"/>
                  <a:t>Separando as amostras</a:t>
                </a:r>
                <a:endParaRPr sz="1000"/>
              </a:p>
            </p:txBody>
          </p:sp>
          <p:cxnSp>
            <p:nvCxnSpPr>
              <p:cNvPr id="28" name="Google Shape;1115;p83">
                <a:extLst>
                  <a:ext uri="{FF2B5EF4-FFF2-40B4-BE49-F238E27FC236}">
                    <a16:creationId xmlns:a16="http://schemas.microsoft.com/office/drawing/2014/main" id="{F31258C2-2577-49D4-8428-02D1F1A9A22F}"/>
                  </a:ext>
                </a:extLst>
              </p:cNvPr>
              <p:cNvCxnSpPr>
                <a:stCxn id="23" idx="2"/>
              </p:cNvCxnSpPr>
              <p:nvPr/>
            </p:nvCxnSpPr>
            <p:spPr>
              <a:xfrm>
                <a:off x="7942434" y="4228586"/>
                <a:ext cx="6000" cy="578400"/>
              </a:xfrm>
              <a:prstGeom prst="straightConnector1">
                <a:avLst/>
              </a:prstGeom>
              <a:noFill/>
              <a:ln w="9525" cap="flat" cmpd="sng">
                <a:solidFill>
                  <a:schemeClr val="dk2"/>
                </a:solidFill>
                <a:prstDash val="solid"/>
                <a:round/>
                <a:headEnd type="none" w="med" len="med"/>
                <a:tailEnd type="triangle" w="med" len="med"/>
              </a:ln>
            </p:spPr>
          </p:cxnSp>
          <p:cxnSp>
            <p:nvCxnSpPr>
              <p:cNvPr id="29" name="Google Shape;1116;p83">
                <a:extLst>
                  <a:ext uri="{FF2B5EF4-FFF2-40B4-BE49-F238E27FC236}">
                    <a16:creationId xmlns:a16="http://schemas.microsoft.com/office/drawing/2014/main" id="{68A4E319-5E2A-4B7E-9C70-1C622016BCDC}"/>
                  </a:ext>
                </a:extLst>
              </p:cNvPr>
              <p:cNvCxnSpPr>
                <a:stCxn id="27" idx="3"/>
              </p:cNvCxnSpPr>
              <p:nvPr/>
            </p:nvCxnSpPr>
            <p:spPr>
              <a:xfrm>
                <a:off x="8424179" y="5044987"/>
                <a:ext cx="421500" cy="9900"/>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1117;p83">
                <a:extLst>
                  <a:ext uri="{FF2B5EF4-FFF2-40B4-BE49-F238E27FC236}">
                    <a16:creationId xmlns:a16="http://schemas.microsoft.com/office/drawing/2014/main" id="{A7F9CEC0-B326-4C15-95F8-4362BF9C33B1}"/>
                  </a:ext>
                </a:extLst>
              </p:cNvPr>
              <p:cNvCxnSpPr/>
              <p:nvPr/>
            </p:nvCxnSpPr>
            <p:spPr>
              <a:xfrm rot="10800000">
                <a:off x="8838070" y="3672509"/>
                <a:ext cx="11700" cy="1390500"/>
              </a:xfrm>
              <a:prstGeom prst="straightConnector1">
                <a:avLst/>
              </a:prstGeom>
              <a:noFill/>
              <a:ln w="9525" cap="flat" cmpd="sng">
                <a:solidFill>
                  <a:schemeClr val="dk2"/>
                </a:solidFill>
                <a:prstDash val="solid"/>
                <a:round/>
                <a:headEnd type="none" w="med" len="med"/>
                <a:tailEnd type="triangle" w="med" len="med"/>
              </a:ln>
            </p:spPr>
          </p:cxnSp>
          <p:cxnSp>
            <p:nvCxnSpPr>
              <p:cNvPr id="31" name="Google Shape;1118;p83">
                <a:extLst>
                  <a:ext uri="{FF2B5EF4-FFF2-40B4-BE49-F238E27FC236}">
                    <a16:creationId xmlns:a16="http://schemas.microsoft.com/office/drawing/2014/main" id="{4F046A4D-8FCE-49F8-BAC6-D2AF76FD9540}"/>
                  </a:ext>
                </a:extLst>
              </p:cNvPr>
              <p:cNvCxnSpPr/>
              <p:nvPr/>
            </p:nvCxnSpPr>
            <p:spPr>
              <a:xfrm rot="10800000" flipH="1">
                <a:off x="7117162" y="3012369"/>
                <a:ext cx="1438500" cy="1800"/>
              </a:xfrm>
              <a:prstGeom prst="straightConnector1">
                <a:avLst/>
              </a:prstGeom>
              <a:noFill/>
              <a:ln w="9525" cap="flat" cmpd="sng">
                <a:solidFill>
                  <a:schemeClr val="dk2"/>
                </a:solidFill>
                <a:prstDash val="solid"/>
                <a:round/>
                <a:headEnd type="none" w="med" len="med"/>
                <a:tailEnd type="none" w="med" len="med"/>
              </a:ln>
            </p:spPr>
          </p:cxnSp>
          <p:cxnSp>
            <p:nvCxnSpPr>
              <p:cNvPr id="32" name="Google Shape;1119;p83">
                <a:extLst>
                  <a:ext uri="{FF2B5EF4-FFF2-40B4-BE49-F238E27FC236}">
                    <a16:creationId xmlns:a16="http://schemas.microsoft.com/office/drawing/2014/main" id="{502F2FFC-EB69-4BA2-98C1-3C17A47E73DA}"/>
                  </a:ext>
                </a:extLst>
              </p:cNvPr>
              <p:cNvCxnSpPr/>
              <p:nvPr/>
            </p:nvCxnSpPr>
            <p:spPr>
              <a:xfrm>
                <a:off x="8555763" y="3012349"/>
                <a:ext cx="3900" cy="194100"/>
              </a:xfrm>
              <a:prstGeom prst="straightConnector1">
                <a:avLst/>
              </a:prstGeom>
              <a:noFill/>
              <a:ln w="9525" cap="flat" cmpd="sng">
                <a:solidFill>
                  <a:schemeClr val="dk2"/>
                </a:solidFill>
                <a:prstDash val="solid"/>
                <a:round/>
                <a:headEnd type="none" w="med" len="med"/>
                <a:tailEnd type="triangle" w="med" len="med"/>
              </a:ln>
            </p:spPr>
          </p:cxnSp>
        </p:grpSp>
        <p:cxnSp>
          <p:nvCxnSpPr>
            <p:cNvPr id="7" name="Google Shape;1120;p83">
              <a:extLst>
                <a:ext uri="{FF2B5EF4-FFF2-40B4-BE49-F238E27FC236}">
                  <a16:creationId xmlns:a16="http://schemas.microsoft.com/office/drawing/2014/main" id="{9DB28EAA-52FA-4FF1-AA2E-BCEC106E030E}"/>
                </a:ext>
              </a:extLst>
            </p:cNvPr>
            <p:cNvCxnSpPr>
              <a:cxnSpLocks/>
            </p:cNvCxnSpPr>
            <p:nvPr/>
          </p:nvCxnSpPr>
          <p:spPr>
            <a:xfrm>
              <a:off x="3853517" y="1975101"/>
              <a:ext cx="289500" cy="4500"/>
            </a:xfrm>
            <a:prstGeom prst="straightConnector1">
              <a:avLst/>
            </a:prstGeom>
            <a:noFill/>
            <a:ln w="9525" cap="flat" cmpd="sng">
              <a:solidFill>
                <a:schemeClr val="dk2"/>
              </a:solidFill>
              <a:prstDash val="solid"/>
              <a:round/>
              <a:headEnd type="none" w="med" len="med"/>
              <a:tailEnd type="triangle" w="med" len="med"/>
            </a:ln>
          </p:spPr>
        </p:cxnSp>
      </p:grpSp>
      <p:sp>
        <p:nvSpPr>
          <p:cNvPr id="58" name="CaixaDeTexto 57"/>
          <p:cNvSpPr txBox="1"/>
          <p:nvPr/>
        </p:nvSpPr>
        <p:spPr>
          <a:xfrm>
            <a:off x="8051801" y="4399300"/>
            <a:ext cx="1903085" cy="677108"/>
          </a:xfrm>
          <a:prstGeom prst="rect">
            <a:avLst/>
          </a:prstGeom>
          <a:noFill/>
        </p:spPr>
        <p:txBody>
          <a:bodyPr wrap="none" rtlCol="0">
            <a:spAutoFit/>
          </a:bodyPr>
          <a:lstStyle/>
          <a:p>
            <a:pPr lvl="0" algn="ctr">
              <a:buClr>
                <a:srgbClr val="000000"/>
              </a:buClr>
              <a:buSzPts val="1100"/>
            </a:pPr>
            <a:r>
              <a:rPr lang="pt-BR" sz="1000" dirty="0" err="1"/>
              <a:t>Cohort</a:t>
            </a:r>
            <a:r>
              <a:rPr lang="pt-BR" sz="1000" dirty="0"/>
              <a:t> e WGS</a:t>
            </a:r>
          </a:p>
          <a:p>
            <a:pPr lvl="0" algn="ctr">
              <a:buClr>
                <a:srgbClr val="000000"/>
              </a:buClr>
              <a:buSzPts val="1100"/>
            </a:pPr>
            <a:r>
              <a:rPr lang="pt-BR" sz="1000" dirty="0"/>
              <a:t>(Mais de 100 amostras)</a:t>
            </a:r>
          </a:p>
          <a:p>
            <a:endParaRPr lang="en-US" dirty="0"/>
          </a:p>
        </p:txBody>
      </p:sp>
    </p:spTree>
    <p:extLst>
      <p:ext uri="{BB962C8B-B14F-4D97-AF65-F5344CB8AC3E}">
        <p14:creationId xmlns:p14="http://schemas.microsoft.com/office/powerpoint/2010/main" val="18571195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9970C4-47A0-4326-8F6A-B624E7E80A20}"/>
              </a:ext>
            </a:extLst>
          </p:cNvPr>
          <p:cNvSpPr>
            <a:spLocks noGrp="1"/>
          </p:cNvSpPr>
          <p:nvPr>
            <p:ph type="title"/>
          </p:nvPr>
        </p:nvSpPr>
        <p:spPr/>
        <p:txBody>
          <a:bodyPr/>
          <a:lstStyle/>
          <a:p>
            <a:endParaRPr lang="pt-BR" dirty="0"/>
          </a:p>
        </p:txBody>
      </p:sp>
      <p:sp>
        <p:nvSpPr>
          <p:cNvPr id="3" name="Espaço Reservado para Conteúdo 2">
            <a:extLst>
              <a:ext uri="{FF2B5EF4-FFF2-40B4-BE49-F238E27FC236}">
                <a16:creationId xmlns:a16="http://schemas.microsoft.com/office/drawing/2014/main" id="{65857738-6DE6-4ED1-ADE0-D06F6D388376}"/>
              </a:ext>
            </a:extLst>
          </p:cNvPr>
          <p:cNvSpPr>
            <a:spLocks noGrp="1"/>
          </p:cNvSpPr>
          <p:nvPr>
            <p:ph idx="1"/>
          </p:nvPr>
        </p:nvSpPr>
        <p:spPr/>
        <p:txBody>
          <a:bodyPr/>
          <a:lstStyle/>
          <a:p>
            <a:endParaRPr lang="pt-BR"/>
          </a:p>
        </p:txBody>
      </p:sp>
      <p:pic>
        <p:nvPicPr>
          <p:cNvPr id="1026" name="Picture 2" descr="https://us.v-cdn.net/5019796/uploads/FileUpload/14/9776f7ed8a07bf2739de877332aad4.png">
            <a:extLst>
              <a:ext uri="{FF2B5EF4-FFF2-40B4-BE49-F238E27FC236}">
                <a16:creationId xmlns:a16="http://schemas.microsoft.com/office/drawing/2014/main" id="{C5005FBC-31B8-4574-844A-673AA97C02A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503" y="447675"/>
            <a:ext cx="11864444" cy="5882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94341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2D1F0C-56B4-448C-8883-FD7FF068692B}"/>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F0B2D386-EFF1-471E-8649-B16A90744274}"/>
              </a:ext>
            </a:extLst>
          </p:cNvPr>
          <p:cNvSpPr>
            <a:spLocks noGrp="1"/>
          </p:cNvSpPr>
          <p:nvPr>
            <p:ph idx="1"/>
          </p:nvPr>
        </p:nvSpPr>
        <p:spPr/>
        <p:txBody>
          <a:bodyPr/>
          <a:lstStyle/>
          <a:p>
            <a:endParaRPr lang="pt-BR"/>
          </a:p>
        </p:txBody>
      </p:sp>
      <p:pic>
        <p:nvPicPr>
          <p:cNvPr id="2050" name="Picture 2" descr="image">
            <a:extLst>
              <a:ext uri="{FF2B5EF4-FFF2-40B4-BE49-F238E27FC236}">
                <a16:creationId xmlns:a16="http://schemas.microsoft.com/office/drawing/2014/main" id="{4DA02A26-3BF3-4315-88FA-BFECE7ED2CB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568325"/>
            <a:ext cx="12192000" cy="5719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00141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8454</TotalTime>
  <Words>1604</Words>
  <Application>Microsoft Office PowerPoint</Application>
  <PresentationFormat>Widescreen</PresentationFormat>
  <Paragraphs>416</Paragraphs>
  <Slides>45</Slides>
  <Notes>10</Notes>
  <HiddenSlides>3</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45</vt:i4>
      </vt:variant>
    </vt:vector>
  </HeadingPairs>
  <TitlesOfParts>
    <vt:vector size="52" baseType="lpstr">
      <vt:lpstr>Arial</vt:lpstr>
      <vt:lpstr>Calibri</vt:lpstr>
      <vt:lpstr>Calibri Light</vt:lpstr>
      <vt:lpstr>Montserrat</vt:lpstr>
      <vt:lpstr>Segoe UI</vt:lpstr>
      <vt:lpstr>Source Code Pro</vt:lpstr>
      <vt:lpstr>Tema do Office</vt:lpstr>
      <vt:lpstr>PIPEMB, an integrated workflow for a short genomic variant discovery</vt:lpstr>
      <vt:lpstr>Summary</vt:lpstr>
      <vt:lpstr>GATK 3. Best Practices</vt:lpstr>
      <vt:lpstr>PIPEMB workflow. Main conceptual model.</vt:lpstr>
      <vt:lpstr>PIPEMB workflow. Main conceptual model.</vt:lpstr>
      <vt:lpstr>PIPEMB workflow. Main conceptual model.</vt:lpstr>
      <vt:lpstr>PIPE-MB (GATK V3). Implementation.</vt:lpstr>
      <vt:lpstr>Apresentação do PowerPoint</vt:lpstr>
      <vt:lpstr>Apresentação do PowerPoint</vt:lpstr>
      <vt:lpstr>Apresentação do PowerPoint</vt:lpstr>
      <vt:lpstr>Main motivation</vt:lpstr>
      <vt:lpstr>Workflow Description Language (WDL)</vt:lpstr>
      <vt:lpstr>Cromwell + WDL</vt:lpstr>
      <vt:lpstr>Summary</vt:lpstr>
      <vt:lpstr>PIPEMB workflow main conceptual model</vt:lpstr>
      <vt:lpstr>Main steps for Germline Single-Sample Data</vt:lpstr>
      <vt:lpstr>PIPEMB workflow main conceptual model</vt:lpstr>
      <vt:lpstr>Main steps for Germline Cohort Data</vt:lpstr>
      <vt:lpstr>PIPEMB workflow main conceptual model</vt:lpstr>
      <vt:lpstr>Apresentação do PowerPoint</vt:lpstr>
      <vt:lpstr>Available implementations (GATK workflows) </vt:lpstr>
      <vt:lpstr>Available implementations (gatk workflows) </vt:lpstr>
      <vt:lpstr>PIPEMB-WDL. Main implementation components and execution flow. </vt:lpstr>
      <vt:lpstr>PIPEMB workflow main conceptual model</vt:lpstr>
      <vt:lpstr>Workflow. Funcionalidades (nivel 1)</vt:lpstr>
      <vt:lpstr>Workflow. Functionalities</vt:lpstr>
      <vt:lpstr>Workflow. Functionalities</vt:lpstr>
      <vt:lpstr>Workflow. Functionalities</vt:lpstr>
      <vt:lpstr>Workflow. Functionalities</vt:lpstr>
      <vt:lpstr>Challenges</vt:lpstr>
      <vt:lpstr>Summary</vt:lpstr>
      <vt:lpstr>Execution</vt:lpstr>
      <vt:lpstr>Execution</vt:lpstr>
      <vt:lpstr>Common flows executed </vt:lpstr>
      <vt:lpstr>pr1g0jn0s0pn0f0v0</vt:lpstr>
      <vt:lpstr>pr1g1_SM_Fl_jn0s0pn0f1v1</vt:lpstr>
      <vt:lpstr>pr0g0jn0s1f1v1</vt:lpstr>
      <vt:lpstr>pr0g0jn0s0pn0f0v1</vt:lpstr>
      <vt:lpstr>Execution</vt:lpstr>
      <vt:lpstr>Summary</vt:lpstr>
      <vt:lpstr>Filtering</vt:lpstr>
      <vt:lpstr>Germline and somatic calling software differences </vt:lpstr>
      <vt:lpstr>Summary</vt:lpstr>
      <vt:lpstr>What is the next..? </vt:lpstr>
      <vt:lpstr>PIPEMB, an integrated workflow for a short genomic variant discovery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Elvismary Molina de Armas</dc:creator>
  <cp:lastModifiedBy>Elvismary Molina de Armas</cp:lastModifiedBy>
  <cp:revision>96</cp:revision>
  <dcterms:created xsi:type="dcterms:W3CDTF">2021-08-11T13:28:30Z</dcterms:created>
  <dcterms:modified xsi:type="dcterms:W3CDTF">2021-08-25T19:12:14Z</dcterms:modified>
</cp:coreProperties>
</file>

<file path=docProps/thumbnail.jpeg>
</file>